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3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DCDCDC"/>
    <a:srgbClr val="F0F0F0"/>
    <a:srgbClr val="E6E6E6"/>
    <a:srgbClr val="C8C8C8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 showGuides="1">
      <p:cViewPr varScale="1">
        <p:scale>
          <a:sx n="40" d="100"/>
          <a:sy n="40" d="100"/>
        </p:scale>
        <p:origin x="1062" y="54"/>
      </p:cViewPr>
      <p:guideLst>
        <p:guide orient="horz" pos="2160"/>
        <p:guide pos="3838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tags" Target="../tags/tag9.xml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11.xml"/><Relationship Id="rId4" Type="http://schemas.openxmlformats.org/officeDocument/2006/relationships/tags" Target="../tags/tag10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tags" Target="../tags/tag14.xml"/><Relationship Id="rId2" Type="http://schemas.openxmlformats.org/officeDocument/2006/relationships/tags" Target="../tags/tag13.xml"/><Relationship Id="rId1" Type="http://schemas.openxmlformats.org/officeDocument/2006/relationships/tags" Target="../tags/tag12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16.xml"/><Relationship Id="rId4" Type="http://schemas.openxmlformats.org/officeDocument/2006/relationships/tags" Target="../tags/tag15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tags" Target="../tags/tag19.xml"/><Relationship Id="rId2" Type="http://schemas.openxmlformats.org/officeDocument/2006/relationships/tags" Target="../tags/tag18.xml"/><Relationship Id="rId1" Type="http://schemas.openxmlformats.org/officeDocument/2006/relationships/tags" Target="../tags/tag17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21.xml"/><Relationship Id="rId4" Type="http://schemas.openxmlformats.org/officeDocument/2006/relationships/tags" Target="../tags/tag20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tags" Target="../tags/tag24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23.xml"/><Relationship Id="rId1" Type="http://schemas.openxmlformats.org/officeDocument/2006/relationships/tags" Target="../tags/tag22.xml"/><Relationship Id="rId6" Type="http://schemas.openxmlformats.org/officeDocument/2006/relationships/tags" Target="../tags/tag27.xml"/><Relationship Id="rId5" Type="http://schemas.openxmlformats.org/officeDocument/2006/relationships/tags" Target="../tags/tag26.xml"/><Relationship Id="rId4" Type="http://schemas.openxmlformats.org/officeDocument/2006/relationships/tags" Target="../tags/tag25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tags" Target="../tags/tag35.xml"/><Relationship Id="rId3" Type="http://schemas.openxmlformats.org/officeDocument/2006/relationships/tags" Target="../tags/tag30.xml"/><Relationship Id="rId7" Type="http://schemas.openxmlformats.org/officeDocument/2006/relationships/tags" Target="../tags/tag34.xml"/><Relationship Id="rId2" Type="http://schemas.openxmlformats.org/officeDocument/2006/relationships/tags" Target="../tags/tag29.xml"/><Relationship Id="rId1" Type="http://schemas.openxmlformats.org/officeDocument/2006/relationships/tags" Target="../tags/tag28.xml"/><Relationship Id="rId6" Type="http://schemas.openxmlformats.org/officeDocument/2006/relationships/tags" Target="../tags/tag33.xml"/><Relationship Id="rId5" Type="http://schemas.openxmlformats.org/officeDocument/2006/relationships/tags" Target="../tags/tag32.xml"/><Relationship Id="rId4" Type="http://schemas.openxmlformats.org/officeDocument/2006/relationships/tags" Target="../tags/tag31.xml"/><Relationship Id="rId9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tags" Target="../tags/tag36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39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tags" Target="../tags/tag42.xml"/><Relationship Id="rId2" Type="http://schemas.openxmlformats.org/officeDocument/2006/relationships/tags" Target="../tags/tag41.xml"/><Relationship Id="rId1" Type="http://schemas.openxmlformats.org/officeDocument/2006/relationships/tags" Target="../tags/tag40.xml"/><Relationship Id="rId4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tags" Target="../tags/tag45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44.xml"/><Relationship Id="rId1" Type="http://schemas.openxmlformats.org/officeDocument/2006/relationships/tags" Target="../tags/tag43.xml"/><Relationship Id="rId6" Type="http://schemas.openxmlformats.org/officeDocument/2006/relationships/tags" Target="../tags/tag48.xml"/><Relationship Id="rId5" Type="http://schemas.openxmlformats.org/officeDocument/2006/relationships/tags" Target="../tags/tag47.xml"/><Relationship Id="rId4" Type="http://schemas.openxmlformats.org/officeDocument/2006/relationships/tags" Target="../tags/tag46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tags" Target="../tags/tag51.xml"/><Relationship Id="rId2" Type="http://schemas.openxmlformats.org/officeDocument/2006/relationships/tags" Target="../tags/tag50.xml"/><Relationship Id="rId1" Type="http://schemas.openxmlformats.org/officeDocument/2006/relationships/tags" Target="../tags/tag49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53.xml"/><Relationship Id="rId4" Type="http://schemas.openxmlformats.org/officeDocument/2006/relationships/tags" Target="../tags/tag52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tags" Target="../tags/tag56.xml"/><Relationship Id="rId2" Type="http://schemas.openxmlformats.org/officeDocument/2006/relationships/tags" Target="../tags/tag55.xml"/><Relationship Id="rId1" Type="http://schemas.openxmlformats.org/officeDocument/2006/relationships/tags" Target="../tags/tag54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57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tags" Target="../tags/tag60.xml"/><Relationship Id="rId2" Type="http://schemas.openxmlformats.org/officeDocument/2006/relationships/tags" Target="../tags/tag59.xml"/><Relationship Id="rId1" Type="http://schemas.openxmlformats.org/officeDocument/2006/relationships/tags" Target="../tags/tag58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62.xml"/><Relationship Id="rId4" Type="http://schemas.openxmlformats.org/officeDocument/2006/relationships/tags" Target="../tags/tag6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Слайд заголовк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>
          <a:xfrm>
            <a:off x="1198800" y="914400"/>
            <a:ext cx="9799200" cy="25704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  <p:custDataLst>
              <p:tags r:id="rId2"/>
            </p:custDataLst>
          </p:nvPr>
        </p:nvSpPr>
        <p:spPr>
          <a:xfrm>
            <a:off x="1198800" y="3560400"/>
            <a:ext cx="9799200" cy="14724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dirty="0"/>
              <a:t>Образец подзаголовка</a:t>
            </a:r>
          </a:p>
        </p:txBody>
      </p:sp>
      <p:sp>
        <p:nvSpPr>
          <p:cNvPr id="16" name="Заполнитель даты 15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ru-RU" smtClean="0"/>
              <a:t>05.11.2026</a:t>
            </a:fld>
            <a:endParaRPr lang="ru-RU"/>
          </a:p>
        </p:txBody>
      </p:sp>
      <p:sp>
        <p:nvSpPr>
          <p:cNvPr id="17" name="Заполнитель колонтитула 16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8" name="Заполнитель номера слайда 17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содержимо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Заполнитель содержимого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Заполнитель даты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ru-RU" smtClean="0"/>
              <a:t>05.11.2026</a:t>
            </a:fld>
            <a:endParaRPr lang="ru-RU"/>
          </a:p>
        </p:txBody>
      </p:sp>
      <p:sp>
        <p:nvSpPr>
          <p:cNvPr id="5" name="Заполнитель колонтитула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Заполнитель номера слайда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hasCustomPrompt="1"/>
            <p:custDataLst>
              <p:tags r:id="rId1"/>
            </p:custDataLst>
          </p:nvPr>
        </p:nvSpPr>
        <p:spPr>
          <a:xfrm>
            <a:off x="1990800" y="3848400"/>
            <a:ext cx="77688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/>
            </a:lvl1pPr>
          </a:lstStyle>
          <a:p>
            <a:r>
              <a:rPr lang="ru-RU" dirty="0"/>
              <a:t>Заголовок</a:t>
            </a:r>
          </a:p>
        </p:txBody>
      </p:sp>
      <p:sp>
        <p:nvSpPr>
          <p:cNvPr id="3" name="Текстовый заполнитель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1990800" y="4615200"/>
            <a:ext cx="7768800" cy="867600"/>
          </a:xfrm>
        </p:spPr>
        <p:txBody>
          <a:bodyPr lIns="90000" tIns="46800" rIns="90000" bIns="46800">
            <a:normAutofit/>
          </a:bodyPr>
          <a:lstStyle>
            <a:lvl1pPr marL="0" indent="0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dirty="0"/>
              <a:t>Редактировать текст</a:t>
            </a:r>
          </a:p>
        </p:txBody>
      </p:sp>
      <p:sp>
        <p:nvSpPr>
          <p:cNvPr id="4" name="Заполнитель даты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ru-RU" smtClean="0"/>
              <a:t>05.11.2026</a:t>
            </a:fld>
            <a:endParaRPr lang="ru-RU"/>
          </a:p>
        </p:txBody>
      </p:sp>
      <p:sp>
        <p:nvSpPr>
          <p:cNvPr id="5" name="Заполнитель колонтитула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Заполнитель номера слайда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Содержимое в двух колонка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Заполнитель содержимого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>
          <a:xfrm>
            <a:off x="608400" y="1501200"/>
            <a:ext cx="5176800" cy="47484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Заполнитель содержимого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411600" y="1501200"/>
            <a:ext cx="5176800" cy="4748400"/>
          </a:xfrm>
        </p:spPr>
        <p:txBody>
          <a:bodyPr lIns="90000" tIns="46800" rIns="90000" bIns="4680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5" name="Заполнитель даты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ru-RU" smtClean="0"/>
              <a:t>05.11.2026</a:t>
            </a:fld>
            <a:endParaRPr lang="ru-RU"/>
          </a:p>
        </p:txBody>
      </p:sp>
      <p:sp>
        <p:nvSpPr>
          <p:cNvPr id="6" name="Заполнитель колонтитула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Заполнитель номера слайда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овый заполнитель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dirty="0"/>
              <a:t>Редактировать текст</a:t>
            </a:r>
          </a:p>
        </p:txBody>
      </p:sp>
      <p:sp>
        <p:nvSpPr>
          <p:cNvPr id="4" name="Заполнитель содержимого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овый заполнитель 4"/>
          <p:cNvSpPr>
            <a:spLocks noGrp="1"/>
          </p:cNvSpPr>
          <p:nvPr>
            <p:ph type="body" sz="quarter" idx="3" hasCustomPrompt="1"/>
            <p:custDataLst>
              <p:tags r:id="rId4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Редактировать текст</a:t>
            </a:r>
            <a:endParaRPr lang="ru-RU"/>
          </a:p>
        </p:txBody>
      </p:sp>
      <p:sp>
        <p:nvSpPr>
          <p:cNvPr id="6" name="Заполнитель содержимого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Заполнитель даты 6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ru-RU" smtClean="0"/>
              <a:t>05.11.2026</a:t>
            </a:fld>
            <a:endParaRPr lang="ru-RU"/>
          </a:p>
        </p:txBody>
      </p:sp>
      <p:sp>
        <p:nvSpPr>
          <p:cNvPr id="8" name="Заполнитель колонтитула 7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Заполнитель номера слайда 8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49AE70B2-8BF9-45C0-BB95-33D1B9D3A85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Заполнитель даты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ru-RU" smtClean="0"/>
              <a:t>05.11.2026</a:t>
            </a:fld>
            <a:endParaRPr lang="ru-RU"/>
          </a:p>
        </p:txBody>
      </p:sp>
      <p:sp>
        <p:nvSpPr>
          <p:cNvPr id="4" name="Заполнитель колонтитула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Заполнитель номера слайда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даты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ru-RU" smtClean="0"/>
              <a:t>05.11.2026</a:t>
            </a:fld>
            <a:endParaRPr lang="ru-RU"/>
          </a:p>
        </p:txBody>
      </p:sp>
      <p:sp>
        <p:nvSpPr>
          <p:cNvPr id="3" name="Заполнитель колонтитула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полнитель номера слайда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Изображение и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полнитель изображения 2"/>
          <p:cNvSpPr>
            <a:spLocks noGrp="1"/>
          </p:cNvSpPr>
          <p:nvPr>
            <p:ph type="pic" idx="1"/>
            <p:custDataLst>
              <p:tags r:id="rId1"/>
            </p:custDataLst>
          </p:nvPr>
        </p:nvSpPr>
        <p:spPr>
          <a:xfrm>
            <a:off x="608400" y="1555200"/>
            <a:ext cx="5233077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endParaRPr lang="ru-RU"/>
          </a:p>
        </p:txBody>
      </p:sp>
      <p:sp>
        <p:nvSpPr>
          <p:cNvPr id="4" name="Текстовый заполнитель 3"/>
          <p:cNvSpPr>
            <a:spLocks noGrp="1"/>
          </p:cNvSpPr>
          <p:nvPr>
            <p:ph type="body" sz="half" idx="2"/>
            <p:custDataLst>
              <p:tags r:id="rId2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r>
              <a:rPr lang="ru-RU" smtClean="0"/>
              <a:t>Образец текста</a:t>
            </a:r>
            <a:endParaRPr lang="ru-RU"/>
          </a:p>
        </p:txBody>
      </p:sp>
      <p:sp>
        <p:nvSpPr>
          <p:cNvPr id="5" name="Заполнитель даты 4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ru-RU" smtClean="0"/>
              <a:t>05.11.2026</a:t>
            </a:fld>
            <a:endParaRPr lang="ru-RU" dirty="0"/>
          </a:p>
        </p:txBody>
      </p:sp>
      <p:sp>
        <p:nvSpPr>
          <p:cNvPr id="6" name="Заполнитель колонтитула 5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Заполнитель номера слайда 6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FABC47A4-756D-490B-A52F-7D9E2C9FC05F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 hasCustomPrompt="1"/>
            <p:custDataLst>
              <p:tags r:id="rId1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>
              <a:buNone/>
              <a:defRPr sz="2800"/>
            </a:lvl1pPr>
          </a:lstStyle>
          <a:p>
            <a:pPr lvl="0"/>
            <a:r>
              <a:rPr lang="ru-RU" smtClean="0"/>
              <a:t>Заголовок</a:t>
            </a:r>
            <a:endParaRPr lang="ru-RU"/>
          </a:p>
        </p:txBody>
      </p:sp>
      <p:sp>
        <p:nvSpPr>
          <p:cNvPr id="3" name="Заполнитель вертикального текста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marL="228600" indent="-228600">
              <a:spcAft>
                <a:spcPts val="1000"/>
              </a:spcAft>
              <a:defRPr spc="300"/>
            </a:lvl1pPr>
            <a:lvl2pPr marL="685800" indent="-228600">
              <a:defRPr spc="300"/>
            </a:lvl2pPr>
            <a:lvl3pPr marL="1143000" indent="-228600">
              <a:defRPr spc="300"/>
            </a:lvl3pPr>
            <a:lvl4pPr marL="1600200" indent="-228600">
              <a:defRPr spc="300"/>
            </a:lvl4pPr>
            <a:lvl5pPr marL="2057400" indent="-228600">
              <a:defRPr spc="300"/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4" name="Заполнитель даты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ru-RU" smtClean="0"/>
              <a:t>05.11.2026</a:t>
            </a:fld>
            <a:endParaRPr lang="ru-RU"/>
          </a:p>
        </p:txBody>
      </p:sp>
      <p:sp>
        <p:nvSpPr>
          <p:cNvPr id="5" name="Заполнитель колонтитула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Заполнитель номера слайда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одержимо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полнитель даты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ru-RU" smtClean="0"/>
              <a:t>05.11.2026</a:t>
            </a:fld>
            <a:endParaRPr lang="ru-RU"/>
          </a:p>
        </p:txBody>
      </p:sp>
      <p:sp>
        <p:nvSpPr>
          <p:cNvPr id="4" name="Заполнитель колонтитула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Заполнитель номера слайда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Заполнитель содержимого 6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Конеч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полнитель даты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ru-RU" smtClean="0"/>
              <a:t>05.11.2026</a:t>
            </a:fld>
            <a:endParaRPr lang="ru-RU"/>
          </a:p>
        </p:txBody>
      </p:sp>
      <p:sp>
        <p:nvSpPr>
          <p:cNvPr id="4" name="Заполнитель колонтитула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Заполнитель номера слайда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algn="ctr">
              <a:defRPr sz="6000"/>
            </a:lvl1pPr>
          </a:lstStyle>
          <a:p>
            <a:pPr lvl="0"/>
            <a:r>
              <a:rPr lang="ru-RU" smtClean="0"/>
              <a:t>Заголовок</a:t>
            </a:r>
            <a:endParaRPr lang="ru-RU"/>
          </a:p>
        </p:txBody>
      </p:sp>
      <p:sp>
        <p:nvSpPr>
          <p:cNvPr id="7" name="Текстовый заполнитель 6"/>
          <p:cNvSpPr>
            <a:spLocks noGrp="1"/>
          </p:cNvSpPr>
          <p:nvPr>
            <p:ph type="body" sz="quarter" idx="13"/>
            <p:custDataLst>
              <p:tags r:id="rId5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algn="ctr">
              <a:lnSpc>
                <a:spcPct val="110000"/>
              </a:lnSpc>
              <a:buNone/>
              <a:defRPr sz="2400" spc="200"/>
            </a:lvl1pPr>
          </a:lstStyle>
          <a:p>
            <a:pPr lvl="0"/>
            <a:r>
              <a:rPr lang="ru-RU" dirty="0"/>
              <a:t>Образец текста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ags" Target="../tags/tag1.xml"/><Relationship Id="rId18" Type="http://schemas.openxmlformats.org/officeDocument/2006/relationships/tags" Target="../tags/tag6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tags" Target="../tags/tag5.xml"/><Relationship Id="rId2" Type="http://schemas.openxmlformats.org/officeDocument/2006/relationships/slideLayout" Target="../slideLayouts/slideLayout2.xml"/><Relationship Id="rId16" Type="http://schemas.openxmlformats.org/officeDocument/2006/relationships/tags" Target="../tags/tag4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ags" Target="../tags/tag3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ags" Target="../tags/tag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-заполнитель 1"/>
          <p:cNvSpPr>
            <a:spLocks noGrp="1"/>
          </p:cNvSpPr>
          <p:nvPr>
            <p:ph type="title"/>
            <p:custDataLst>
              <p:tags r:id="rId14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3" name="Текстовый заполнитель 2"/>
          <p:cNvSpPr>
            <a:spLocks noGrp="1"/>
          </p:cNvSpPr>
          <p:nvPr>
            <p:ph type="body" idx="1"/>
            <p:custDataLst>
              <p:tags r:id="rId15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4" name="Заполнитель даты 3"/>
          <p:cNvSpPr>
            <a:spLocks noGrp="1"/>
          </p:cNvSpPr>
          <p:nvPr>
            <p:ph type="dt" sz="half" idx="2"/>
            <p:custDataLst>
              <p:tags r:id="rId16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ru-RU" smtClean="0"/>
              <a:t>05.11.2026</a:t>
            </a:fld>
            <a:endParaRPr lang="ru-RU"/>
          </a:p>
        </p:txBody>
      </p:sp>
      <p:sp>
        <p:nvSpPr>
          <p:cNvPr id="5" name="Заполнитель колонтитула 4"/>
          <p:cNvSpPr>
            <a:spLocks noGrp="1"/>
          </p:cNvSpPr>
          <p:nvPr>
            <p:ph type="ftr" sz="quarter" idx="3"/>
            <p:custDataLst>
              <p:tags r:id="rId17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Заполнитель номера слайда 5"/>
          <p:cNvSpPr>
            <a:spLocks noGrp="1"/>
          </p:cNvSpPr>
          <p:nvPr>
            <p:ph type="sldNum" sz="quarter" idx="4"/>
            <p:custDataLst>
              <p:tags r:id="rId18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ru-RU" smtClean="0"/>
              <a:t>‹#›</a:t>
            </a:fld>
            <a:endParaRPr lang="ru-RU" dirty="0"/>
          </a:p>
        </p:txBody>
      </p:sp>
    </p:spTree>
    <p:custDataLst>
      <p:tags r:id="rId13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0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tabLst>
          <a:tab pos="1609725" algn="l"/>
          <a:tab pos="1609725" algn="l"/>
          <a:tab pos="1609725" algn="l"/>
          <a:tab pos="160972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tags" Target="../tags/tag65.xml"/><Relationship Id="rId2" Type="http://schemas.openxmlformats.org/officeDocument/2006/relationships/tags" Target="../tags/tag64.xml"/><Relationship Id="rId1" Type="http://schemas.openxmlformats.org/officeDocument/2006/relationships/tags" Target="../tags/tag63.xml"/><Relationship Id="rId5" Type="http://schemas.openxmlformats.org/officeDocument/2006/relationships/image" Target="../media/image1.jpeg"/><Relationship Id="rId4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tags" Target="../tags/tag68.xml"/><Relationship Id="rId2" Type="http://schemas.openxmlformats.org/officeDocument/2006/relationships/tags" Target="../tags/tag67.xml"/><Relationship Id="rId1" Type="http://schemas.openxmlformats.org/officeDocument/2006/relationships/tags" Target="../tags/tag66.xml"/><Relationship Id="rId5" Type="http://schemas.openxmlformats.org/officeDocument/2006/relationships/image" Target="../media/image2.jpeg"/><Relationship Id="rId4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71.xml"/><Relationship Id="rId2" Type="http://schemas.openxmlformats.org/officeDocument/2006/relationships/tags" Target="../tags/tag70.xml"/><Relationship Id="rId1" Type="http://schemas.openxmlformats.org/officeDocument/2006/relationships/tags" Target="../tags/tag69.xml"/><Relationship Id="rId4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tags" Target="../tags/tag74.xml"/><Relationship Id="rId2" Type="http://schemas.openxmlformats.org/officeDocument/2006/relationships/tags" Target="../tags/tag73.xml"/><Relationship Id="rId1" Type="http://schemas.openxmlformats.org/officeDocument/2006/relationships/tags" Target="../tags/tag72.xml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tags" Target="../tags/tag77.xml"/><Relationship Id="rId2" Type="http://schemas.openxmlformats.org/officeDocument/2006/relationships/tags" Target="../tags/tag76.xml"/><Relationship Id="rId1" Type="http://schemas.openxmlformats.org/officeDocument/2006/relationships/tags" Target="../tags/tag75.xml"/><Relationship Id="rId5" Type="http://schemas.openxmlformats.org/officeDocument/2006/relationships/image" Target="../media/image4.jpeg"/><Relationship Id="rId4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ru-RU" altLang="en-US" dirty="0">
                <a:latin typeface="Times New Roman" panose="02020603050405020304" charset="0"/>
                <a:cs typeface="Times New Roman" panose="02020603050405020304" charset="0"/>
              </a:rPr>
              <a:t>Что такое </a:t>
            </a:r>
            <a:r>
              <a:rPr lang="ru-RU" altLang="en-US" b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теодолит</a:t>
            </a:r>
            <a:r>
              <a:rPr lang="en-US" altLang="en-US" dirty="0">
                <a:latin typeface="Times New Roman" panose="02020603050405020304" charset="0"/>
                <a:cs typeface="Times New Roman" panose="02020603050405020304" charset="0"/>
              </a:rPr>
              <a:t>?</a:t>
            </a:r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08330" y="1490345"/>
            <a:ext cx="5163185" cy="4759325"/>
          </a:xfrm>
        </p:spPr>
        <p:txBody>
          <a:bodyPr/>
          <a:lstStyle/>
          <a:p>
            <a:r>
              <a:rPr lang="en-US" altLang="en-US" sz="2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Теодолит — это геодезический прибор, предназначенный для измерения горизонтальных и вертикальных углов. С его помощью определяют пространственное положение объектов, выстраивая направления и угловые величины.</a:t>
            </a:r>
          </a:p>
        </p:txBody>
      </p:sp>
      <p:pic>
        <p:nvPicPr>
          <p:cNvPr id="4" name="Изображение 3"/>
          <p:cNvPicPr/>
          <p:nvPr/>
        </p:nvPicPr>
        <p:blipFill>
          <a:blip r:embed="rId5"/>
          <a:stretch>
            <a:fillRect/>
          </a:stretch>
        </p:blipFill>
        <p:spPr>
          <a:xfrm>
            <a:off x="5979160" y="805815"/>
            <a:ext cx="5407660" cy="524637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330" y="158750"/>
            <a:ext cx="10968990" cy="820420"/>
          </a:xfrm>
        </p:spPr>
        <p:txBody>
          <a:bodyPr/>
          <a:lstStyle/>
          <a:p>
            <a:r>
              <a:rPr lang="ru-RU" altLang="en-US"/>
              <a:t>Как устроен теодолит</a:t>
            </a:r>
            <a:r>
              <a:rPr lang="en-US" altLang="en-US"/>
              <a:t>?</a:t>
            </a:r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551180" y="596900"/>
            <a:ext cx="8037830" cy="616013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en-US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endParaRPr lang="en-US" altLang="ru-RU" sz="140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en-US" sz="16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Внешне прибор представляет собой зрительную трубу, установленную на поворотной системе с угломерными кругами.</a:t>
            </a:r>
          </a:p>
        </p:txBody>
      </p:sp>
      <p:pic>
        <p:nvPicPr>
          <p:cNvPr id="4" name="Изображение 3"/>
          <p:cNvPicPr/>
          <p:nvPr/>
        </p:nvPicPr>
        <p:blipFill>
          <a:blip r:embed="rId5"/>
          <a:stretch>
            <a:fillRect/>
          </a:stretch>
        </p:blipFill>
        <p:spPr>
          <a:xfrm>
            <a:off x="1678940" y="1756410"/>
            <a:ext cx="7503160" cy="4838065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ru-RU" altLang="en-US"/>
              <a:t>Для чего нужен теодолит</a:t>
            </a:r>
            <a:r>
              <a:rPr lang="en-US" altLang="en-US"/>
              <a:t>?</a:t>
            </a:r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08330" y="1127760"/>
            <a:ext cx="10968990" cy="5121910"/>
          </a:xfrm>
        </p:spPr>
        <p:txBody>
          <a:bodyPr>
            <a:normAutofit fontScale="97500" lnSpcReduction="10000"/>
          </a:bodyPr>
          <a:lstStyle/>
          <a:p>
            <a:pPr marL="0" indent="0">
              <a:buNone/>
            </a:pPr>
            <a:endParaRPr lang="en-US" altLang="en-US" dirty="0"/>
          </a:p>
          <a:p>
            <a:pPr marL="0" indent="0">
              <a:buNone/>
            </a:pPr>
            <a:r>
              <a:rPr lang="en-US" altLang="en-US" dirty="0" err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Этот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прибор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незаменим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в </a:t>
            </a:r>
            <a:r>
              <a:rPr lang="en-US" altLang="en-US" dirty="0" err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геодезии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dirty="0" err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строительстве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и </a:t>
            </a:r>
            <a:r>
              <a:rPr lang="en-US" altLang="en-US" dirty="0" err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картографии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. </a:t>
            </a:r>
            <a:r>
              <a:rPr lang="en-US" altLang="en-US" dirty="0" err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Его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применяют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для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:</a:t>
            </a:r>
          </a:p>
          <a:p>
            <a:r>
              <a:rPr lang="en-US" altLang="en-US" dirty="0" err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построения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геодезических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сетей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и </a:t>
            </a:r>
            <a:r>
              <a:rPr lang="en-US" altLang="en-US" dirty="0" err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топографической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съёмки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;</a:t>
            </a:r>
          </a:p>
          <a:p>
            <a:r>
              <a:rPr lang="en-US" altLang="en-US" dirty="0" err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разбивки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осей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зданий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dirty="0" err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сооружений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и </a:t>
            </a:r>
            <a:r>
              <a:rPr lang="en-US" altLang="en-US" dirty="0" err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линейных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объектов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;</a:t>
            </a:r>
          </a:p>
          <a:p>
            <a:r>
              <a:rPr lang="en-US" altLang="en-US" dirty="0" err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переноса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проектных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направлений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и </a:t>
            </a:r>
            <a:r>
              <a:rPr lang="en-US" altLang="en-US" dirty="0" err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углов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на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местность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;</a:t>
            </a:r>
          </a:p>
          <a:p>
            <a:r>
              <a:rPr lang="en-US" altLang="en-US" dirty="0" err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контроля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вертикальности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конструкций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(</a:t>
            </a:r>
            <a:r>
              <a:rPr lang="en-US" altLang="en-US" dirty="0" err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колонн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dirty="0" err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стен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dirty="0" err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башен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);</a:t>
            </a:r>
          </a:p>
          <a:p>
            <a:r>
              <a:rPr lang="en-US" altLang="en-US" dirty="0" err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проверки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положения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конструкций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при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монтаже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;</a:t>
            </a:r>
          </a:p>
          <a:p>
            <a:r>
              <a:rPr lang="en-US" altLang="en-US" dirty="0" err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определения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уклонов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и </a:t>
            </a:r>
            <a:r>
              <a:rPr lang="en-US" altLang="en-US" dirty="0" err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наблюдения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за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деформациями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сооружений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;</a:t>
            </a:r>
          </a:p>
          <a:p>
            <a:r>
              <a:rPr lang="en-US" altLang="en-US" dirty="0" err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создания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топографических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карт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и </a:t>
            </a:r>
            <a:r>
              <a:rPr lang="en-US" altLang="en-US" dirty="0" err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планов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земельных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участков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;</a:t>
            </a:r>
          </a:p>
          <a:p>
            <a:r>
              <a:rPr lang="en-US" altLang="en-US" dirty="0" err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прокладки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трасс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для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дорог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dirty="0" err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мостов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и </a:t>
            </a:r>
            <a:r>
              <a:rPr lang="en-US" altLang="en-US" dirty="0" err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тоннелей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;</a:t>
            </a:r>
          </a:p>
          <a:p>
            <a:r>
              <a:rPr lang="en-US" altLang="en-US" dirty="0" err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определения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высот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недоступных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объектов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методом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тригонометрического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нивелирования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.</a:t>
            </a:r>
          </a:p>
        </p:txBody>
      </p:sp>
    </p:spTree>
    <p:custDataLst>
      <p:tags r:id="rId1"/>
    </p:custData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ru-RU" altLang="en-US"/>
              <a:t>Принцип работы</a:t>
            </a:r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08330" y="1490345"/>
            <a:ext cx="5126355" cy="4759325"/>
          </a:xfrm>
        </p:spPr>
        <p:txBody>
          <a:bodyPr/>
          <a:lstStyle/>
          <a:p>
            <a:r>
              <a:rPr lang="en-US" altLang="en-US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Принцип работы теодолита основан на сравнении направлений. Оператор последовательно наводит зрительную трубу сначала на одну, затем на другую точку. Разность отсчётов по горизонтальному и вертикальному кругам даёт измеряемый угол. </a:t>
            </a:r>
          </a:p>
        </p:txBody>
      </p:sp>
      <p:pic>
        <p:nvPicPr>
          <p:cNvPr id="4" name="Изображение 3"/>
          <p:cNvPicPr/>
          <p:nvPr/>
        </p:nvPicPr>
        <p:blipFill>
          <a:blip r:embed="rId5"/>
          <a:stretch>
            <a:fillRect/>
          </a:stretch>
        </p:blipFill>
        <p:spPr>
          <a:xfrm>
            <a:off x="5676265" y="1313815"/>
            <a:ext cx="6309360" cy="435737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330" y="254000"/>
            <a:ext cx="10968990" cy="906780"/>
          </a:xfrm>
        </p:spPr>
        <p:txBody>
          <a:bodyPr/>
          <a:lstStyle/>
          <a:p>
            <a:r>
              <a:rPr lang="ru-RU" altLang="en-US"/>
              <a:t>Виды теодолитов</a:t>
            </a:r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08330" y="1160780"/>
            <a:ext cx="5616575" cy="5394960"/>
          </a:xfrm>
        </p:spPr>
        <p:txBody>
          <a:bodyPr>
            <a:normAutofit fontScale="92500" lnSpcReduction="10000"/>
          </a:bodyPr>
          <a:lstStyle/>
          <a:p>
            <a:r>
              <a:rPr lang="en-US" altLang="en-US">
                <a:solidFill>
                  <a:schemeClr val="tx1"/>
                </a:solidFill>
              </a:rPr>
              <a:t>Оптический теодолит — классический вариант с зрительной трубой. Углы измеряются по шкалам (лимбам) вручную с помощью микроскопа.</a:t>
            </a:r>
          </a:p>
          <a:p>
            <a:r>
              <a:rPr lang="en-US" altLang="en-US">
                <a:solidFill>
                  <a:schemeClr val="tx1"/>
                </a:solidFill>
              </a:rPr>
              <a:t>Электронный (цифровой) теодолит оснащён датчиками, которые автоматически фиксируют угол поворота, а результат отображается на ЖК-дисплее. </a:t>
            </a:r>
          </a:p>
          <a:p>
            <a:r>
              <a:rPr lang="en-US" altLang="en-US">
                <a:solidFill>
                  <a:schemeClr val="tx1"/>
                </a:solidFill>
              </a:rPr>
              <a:t>Лазерный теодолит — разновидность электронного, дополнительно проецирует узким пучком лазерного излучения визирную линию.</a:t>
            </a:r>
          </a:p>
          <a:p>
            <a:r>
              <a:rPr lang="en-US" altLang="en-US">
                <a:solidFill>
                  <a:schemeClr val="tx1"/>
                </a:solidFill>
              </a:rPr>
              <a:t>Механический теодолит — простейший вариант с ручной системой наведения, без электронных или оптических компонентов.</a:t>
            </a:r>
          </a:p>
        </p:txBody>
      </p:sp>
      <p:pic>
        <p:nvPicPr>
          <p:cNvPr id="6" name="Изображение 5"/>
          <p:cNvPicPr/>
          <p:nvPr/>
        </p:nvPicPr>
        <p:blipFill>
          <a:blip r:embed="rId5"/>
          <a:stretch>
            <a:fillRect/>
          </a:stretch>
        </p:blipFill>
        <p:spPr>
          <a:xfrm>
            <a:off x="6224905" y="2031365"/>
            <a:ext cx="5615940" cy="3437255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THUMBS_INDEX" val="1、4、7、12、13、14、15、16、17、18、20、24、25、28、33、36、40、43、44"/>
  <p:tag name="KSO_WM_TEMPLATE_SUBCATEGORY" val="19"/>
  <p:tag name="KSO_WM_TAG_VERSION" val="1.0"/>
  <p:tag name="KSO_WM_BEAUTIFY_FLAG" val="#wm#"/>
  <p:tag name="KSO_WM_TEMPLATE_CATEGORY" val="custom"/>
  <p:tag name="KSO_WM_TEMPLATE_INDEX" val="20205081"/>
  <p:tag name="KSO_WM_TEMPLATE_MASTER_TYPE" val="0"/>
  <p:tag name="KSO_WM_TEMPLATE_COLOR_TYPE" val="1"/>
  <p:tag name="KSO_WM_UNIT_SHOW_EDIT_AREA_INDICATION" val="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5081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5081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5081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5081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5081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heme/theme1.xml><?xml version="1.0" encoding="utf-8"?>
<a:theme xmlns:a="http://schemas.openxmlformats.org/drawingml/2006/main" name="WPS">
  <a:themeElements>
    <a:clrScheme name="WP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874CB"/>
      </a:accent1>
      <a:accent2>
        <a:srgbClr val="EE822F"/>
      </a:accent2>
      <a:accent3>
        <a:srgbClr val="F2BA02"/>
      </a:accent3>
      <a:accent4>
        <a:srgbClr val="75BD42"/>
      </a:accent4>
      <a:accent5>
        <a:srgbClr val="30C0B4"/>
      </a:accent5>
      <a:accent6>
        <a:srgbClr val="E54C5E"/>
      </a:accent6>
      <a:hlink>
        <a:srgbClr val="0026E5"/>
      </a:hlink>
      <a:folHlink>
        <a:srgbClr val="7E1FAD"/>
      </a:folHlink>
    </a:clrScheme>
    <a:fontScheme name="WPS">
      <a:majorFont>
        <a:latin typeface="Arial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WPS">
      <a:fillStyleLst>
        <a:solidFill>
          <a:schemeClr val="phClr"/>
        </a:solidFill>
        <a:gradFill>
          <a:gsLst>
            <a:gs pos="0">
              <a:schemeClr val="phClr">
                <a:lumOff val="17500"/>
              </a:schemeClr>
            </a:gs>
            <a:gs pos="100000">
              <a:schemeClr val="phClr"/>
            </a:gs>
          </a:gsLst>
          <a:lin ang="2700000" scaled="0"/>
        </a:gradFill>
        <a:gradFill>
          <a:gsLst>
            <a:gs pos="0">
              <a:schemeClr val="phClr">
                <a:hueOff val="-2520000"/>
              </a:schemeClr>
            </a:gs>
            <a:gs pos="100000">
              <a:schemeClr val="phClr"/>
            </a:gs>
          </a:gsLst>
          <a:lin ang="27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gradFill>
            <a:gsLst>
              <a:gs pos="0">
                <a:schemeClr val="phClr">
                  <a:hueOff val="-4200000"/>
                </a:schemeClr>
              </a:gs>
              <a:gs pos="100000">
                <a:schemeClr val="phClr"/>
              </a:gs>
            </a:gsLst>
            <a:lin ang="2700000" scaled="1"/>
          </a:gradFill>
          <a:prstDash val="solid"/>
          <a:miter lim="800000"/>
        </a:ln>
      </a:lnStyleLst>
      <a:effectStyleLst>
        <a:effectStyle>
          <a:effectLst>
            <a:outerShdw blurRad="101600" dist="50800" dir="5400000" algn="ctr" rotWithShape="0">
              <a:schemeClr val="phClr">
                <a:alpha val="60000"/>
              </a:schemeClr>
            </a:outerShdw>
          </a:effectLst>
        </a:effectStyle>
        <a:effectStyle>
          <a:effectLst>
            <a:reflection stA="50000" endA="300" endPos="40000" dist="25400" dir="5400000" sy="-100000" algn="bl" rotWithShape="0"/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253</Words>
  <Application>Microsoft Office PowerPoint</Application>
  <PresentationFormat>Широкоэкранный</PresentationFormat>
  <Paragraphs>24</Paragraphs>
  <Slides>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9" baseType="lpstr">
      <vt:lpstr>Arial</vt:lpstr>
      <vt:lpstr>Times New Roman</vt:lpstr>
      <vt:lpstr>Wingdings</vt:lpstr>
      <vt:lpstr>WPS</vt:lpstr>
      <vt:lpstr>Что такое теодолит?</vt:lpstr>
      <vt:lpstr>Как устроен теодолит?</vt:lpstr>
      <vt:lpstr>Для чего нужен теодолит?</vt:lpstr>
      <vt:lpstr>Принцип работы</vt:lpstr>
      <vt:lpstr>Виды теодолитов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Теодолит</dc:title>
  <dc:creator>Azerty</dc:creator>
  <cp:lastModifiedBy>Azerty</cp:lastModifiedBy>
  <cp:revision>3</cp:revision>
  <dcterms:created xsi:type="dcterms:W3CDTF">2026-10-27T08:41:11Z</dcterms:created>
  <dcterms:modified xsi:type="dcterms:W3CDTF">2026-11-05T03:30:17Z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1049-12.1.0.29162</vt:lpwstr>
  </property>
  <property fmtid="{D5CDD505-2E9C-101B-9397-08002B2CF9AE}" pid="3" name="ICV">
    <vt:lpwstr>E2415D4607D24F42A8CEDF640D11FB6E_12</vt:lpwstr>
  </property>
</Properties>
</file>