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36" d="100"/>
          <a:sy n="36" d="100"/>
        </p:scale>
        <p:origin x="116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 action="ppaction://hlinksldjump"/>
          </p:cNvPr>
          <p:cNvSpPr/>
          <p:nvPr/>
        </p:nvSpPr>
        <p:spPr>
          <a:xfrm>
            <a:off x="5806440" y="228600"/>
            <a:ext cx="749808" cy="393192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FFFFFF"/>
                </a:solidFill>
                <a:latin typeface="Aptos"/>
              </a:rPr>
              <a:t>Обзор</a:t>
            </a:r>
          </a:p>
        </p:txBody>
      </p:sp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6629400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Устройство</a:t>
            </a:r>
          </a:p>
        </p:txBody>
      </p:sp>
      <p:sp>
        <p:nvSpPr>
          <p:cNvPr id="4" name="Rounded Rectangle 3">
            <a:hlinkClick r:id="rId4" action="ppaction://hlinksldjump"/>
          </p:cNvPr>
          <p:cNvSpPr/>
          <p:nvPr/>
        </p:nvSpPr>
        <p:spPr>
          <a:xfrm>
            <a:off x="7726679" y="228600"/>
            <a:ext cx="86868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Принцип</a:t>
            </a:r>
          </a:p>
        </p:txBody>
      </p:sp>
      <p:sp>
        <p:nvSpPr>
          <p:cNvPr id="5" name="Rounded Rectangle 4">
            <a:hlinkClick r:id="rId5" action="ppaction://hlinksldjump"/>
          </p:cNvPr>
          <p:cNvSpPr/>
          <p:nvPr/>
        </p:nvSpPr>
        <p:spPr>
          <a:xfrm>
            <a:off x="8668511" y="228600"/>
            <a:ext cx="77724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Работа</a:t>
            </a:r>
          </a:p>
        </p:txBody>
      </p:sp>
      <p:sp>
        <p:nvSpPr>
          <p:cNvPr id="6" name="Rounded Rectangle 5">
            <a:hlinkClick r:id="rId6" action="ppaction://hlinksldjump"/>
          </p:cNvPr>
          <p:cNvSpPr/>
          <p:nvPr/>
        </p:nvSpPr>
        <p:spPr>
          <a:xfrm>
            <a:off x="9518903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Применение</a:t>
            </a:r>
          </a:p>
        </p:txBody>
      </p:sp>
      <p:sp>
        <p:nvSpPr>
          <p:cNvPr id="7" name="Rounded Rectangle 6">
            <a:hlinkClick r:id="rId7" action="ppaction://hlinksldjump"/>
          </p:cNvPr>
          <p:cNvSpPr/>
          <p:nvPr/>
        </p:nvSpPr>
        <p:spPr>
          <a:xfrm>
            <a:off x="10616184" y="228600"/>
            <a:ext cx="65836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Тест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" y="1417320"/>
            <a:ext cx="6492240" cy="91440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4200" b="1">
                <a:solidFill>
                  <a:srgbClr val="192B41"/>
                </a:solidFill>
                <a:latin typeface="Aptos"/>
              </a:rPr>
              <a:t>ТАХЕОМЕТР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2395728"/>
            <a:ext cx="6400800" cy="7772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2200" b="1">
                <a:solidFill>
                  <a:srgbClr val="3570A6"/>
                </a:solidFill>
                <a:latin typeface="Aptos"/>
              </a:rPr>
              <a:t>Геодезический инструмент для точных измерений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3474720"/>
            <a:ext cx="6309360" cy="10972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0">
                <a:solidFill>
                  <a:srgbClr val="2B3541"/>
                </a:solidFill>
                <a:latin typeface="Aptos"/>
              </a:rPr>
              <a:t>Изучаем назначение, устройство и принцип работы электронного тахеометра.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1325880"/>
            <a:ext cx="3840480" cy="438912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8485632" y="1920240"/>
            <a:ext cx="1920240" cy="1508760"/>
          </a:xfrm>
          <a:prstGeom prst="roundRect">
            <a:avLst/>
          </a:prstGeom>
          <a:solidFill>
            <a:srgbClr val="E0EBF3"/>
          </a:solidFill>
          <a:ln w="15240">
            <a:solidFill>
              <a:srgbClr val="3570A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732520" y="2212848"/>
            <a:ext cx="1417320" cy="6400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4200" b="1">
                <a:solidFill>
                  <a:srgbClr val="3570A6"/>
                </a:solidFill>
                <a:latin typeface="Aptos"/>
              </a:rPr>
              <a:t>◉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759952" y="3611880"/>
            <a:ext cx="1371600" cy="502920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8979408" y="4114800"/>
            <a:ext cx="932688" cy="594360"/>
          </a:xfrm>
          <a:prstGeom prst="roundRect">
            <a:avLst/>
          </a:prstGeom>
          <a:solidFill>
            <a:srgbClr val="BCCA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8183879" y="4709160"/>
            <a:ext cx="2514600" cy="228600"/>
          </a:xfrm>
          <a:prstGeom prst="roundRect">
            <a:avLst/>
          </a:prstGeom>
          <a:solidFill>
            <a:srgbClr val="E0A8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7" name="Connector 16"/>
          <p:cNvCxnSpPr/>
          <p:nvPr/>
        </p:nvCxnSpPr>
        <p:spPr>
          <a:xfrm flipH="1">
            <a:off x="8321040" y="4846320"/>
            <a:ext cx="1097280" cy="640080"/>
          </a:xfrm>
          <a:prstGeom prst="line">
            <a:avLst/>
          </a:prstGeom>
          <a:ln w="38100">
            <a:solidFill>
              <a:srgbClr val="192B4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or 17"/>
          <p:cNvCxnSpPr/>
          <p:nvPr/>
        </p:nvCxnSpPr>
        <p:spPr>
          <a:xfrm flipH="1">
            <a:off x="9281160" y="4846320"/>
            <a:ext cx="137160" cy="640080"/>
          </a:xfrm>
          <a:prstGeom prst="line">
            <a:avLst/>
          </a:prstGeom>
          <a:ln w="38100">
            <a:solidFill>
              <a:srgbClr val="192B4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>
            <a:off x="9418320" y="4846320"/>
            <a:ext cx="868680" cy="640080"/>
          </a:xfrm>
          <a:prstGeom prst="line">
            <a:avLst/>
          </a:prstGeom>
          <a:ln w="38100">
            <a:solidFill>
              <a:srgbClr val="192B4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909560" y="5806440"/>
            <a:ext cx="32004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000" b="0">
                <a:solidFill>
                  <a:srgbClr val="626F7D"/>
                </a:solidFill>
                <a:latin typeface="Aptos"/>
              </a:rPr>
              <a:t>Схематичное изображение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960" y="6080760"/>
            <a:ext cx="6400800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100" b="0">
                <a:solidFill>
                  <a:srgbClr val="626F7D"/>
                </a:solidFill>
                <a:latin typeface="Aptos"/>
              </a:rPr>
              <a:t>Нажимай на разделы сверху для перехода между темами.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292840" y="6510528"/>
            <a:ext cx="457200" cy="16459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r"/>
            <a:r>
              <a:rPr sz="900" b="0">
                <a:solidFill>
                  <a:srgbClr val="626F7D"/>
                </a:solidFill>
                <a:latin typeface="Aptos"/>
              </a:rPr>
              <a:t>1/6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 action="ppaction://hlinksldjump"/>
          </p:cNvPr>
          <p:cNvSpPr/>
          <p:nvPr/>
        </p:nvSpPr>
        <p:spPr>
          <a:xfrm>
            <a:off x="5806440" y="228600"/>
            <a:ext cx="74980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Обзор</a:t>
            </a:r>
          </a:p>
        </p:txBody>
      </p:sp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6629400" y="228600"/>
            <a:ext cx="1024128" cy="393192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FFFFFF"/>
                </a:solidFill>
                <a:latin typeface="Aptos"/>
              </a:rPr>
              <a:t>Устройство</a:t>
            </a:r>
          </a:p>
        </p:txBody>
      </p:sp>
      <p:sp>
        <p:nvSpPr>
          <p:cNvPr id="4" name="Rounded Rectangle 3">
            <a:hlinkClick r:id="rId4" action="ppaction://hlinksldjump"/>
          </p:cNvPr>
          <p:cNvSpPr/>
          <p:nvPr/>
        </p:nvSpPr>
        <p:spPr>
          <a:xfrm>
            <a:off x="7726679" y="228600"/>
            <a:ext cx="86868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Принцип</a:t>
            </a:r>
          </a:p>
        </p:txBody>
      </p:sp>
      <p:sp>
        <p:nvSpPr>
          <p:cNvPr id="5" name="Rounded Rectangle 4">
            <a:hlinkClick r:id="rId5" action="ppaction://hlinksldjump"/>
          </p:cNvPr>
          <p:cNvSpPr/>
          <p:nvPr/>
        </p:nvSpPr>
        <p:spPr>
          <a:xfrm>
            <a:off x="8668511" y="228600"/>
            <a:ext cx="77724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Работа</a:t>
            </a:r>
          </a:p>
        </p:txBody>
      </p:sp>
      <p:sp>
        <p:nvSpPr>
          <p:cNvPr id="6" name="Rounded Rectangle 5">
            <a:hlinkClick r:id="rId6" action="ppaction://hlinksldjump"/>
          </p:cNvPr>
          <p:cNvSpPr/>
          <p:nvPr/>
        </p:nvSpPr>
        <p:spPr>
          <a:xfrm>
            <a:off x="9518903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Применение</a:t>
            </a:r>
          </a:p>
        </p:txBody>
      </p:sp>
      <p:sp>
        <p:nvSpPr>
          <p:cNvPr id="7" name="Rounded Rectangle 6">
            <a:hlinkClick r:id="rId7" action="ppaction://hlinksldjump"/>
          </p:cNvPr>
          <p:cNvSpPr/>
          <p:nvPr/>
        </p:nvSpPr>
        <p:spPr>
          <a:xfrm>
            <a:off x="10616184" y="228600"/>
            <a:ext cx="65836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Тест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051560"/>
            <a:ext cx="10789920" cy="5943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3100" b="1">
                <a:solidFill>
                  <a:srgbClr val="192B41"/>
                </a:solidFill>
                <a:latin typeface="Aptos"/>
              </a:rPr>
              <a:t>ИЗ ЧЕГО СОСТОИТ ТАХЕОМЕТР?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1719072"/>
            <a:ext cx="1060704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3570A6"/>
                </a:solidFill>
                <a:latin typeface="Aptos"/>
              </a:rPr>
              <a:t>Основные узлы электронного тахеометра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22960" y="2423160"/>
            <a:ext cx="5166360" cy="841248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D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05840" y="2532888"/>
            <a:ext cx="4754880" cy="25603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3570A6"/>
                </a:solidFill>
                <a:latin typeface="Aptos"/>
              </a:rPr>
              <a:t>Зрительная труба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840" y="2852928"/>
            <a:ext cx="4754880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100" b="0">
                <a:solidFill>
                  <a:srgbClr val="2B3541"/>
                </a:solidFill>
                <a:latin typeface="Aptos"/>
              </a:rPr>
              <a:t>Наводится на отражатель или цель.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0" y="2423160"/>
            <a:ext cx="5166360" cy="841248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D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583680" y="2532888"/>
            <a:ext cx="4754880" cy="25603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3570A6"/>
                </a:solidFill>
                <a:latin typeface="Aptos"/>
              </a:rPr>
              <a:t>Объектив и дальномер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83680" y="2852928"/>
            <a:ext cx="4754880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100" b="0">
                <a:solidFill>
                  <a:srgbClr val="2B3541"/>
                </a:solidFill>
                <a:latin typeface="Aptos"/>
              </a:rPr>
              <a:t>Измеряют расстояние до точки.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2960" y="3502152"/>
            <a:ext cx="5166360" cy="841248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D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05840" y="3611880"/>
            <a:ext cx="4754880" cy="25603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3570A6"/>
                </a:solidFill>
                <a:latin typeface="Aptos"/>
              </a:rPr>
              <a:t>Дисплей и клавиатура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05840" y="3931920"/>
            <a:ext cx="4754880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100" b="0">
                <a:solidFill>
                  <a:srgbClr val="2B3541"/>
                </a:solidFill>
                <a:latin typeface="Aptos"/>
              </a:rPr>
              <a:t>Показывают данные и позволяют управлять прибором.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00800" y="3502152"/>
            <a:ext cx="5166360" cy="841248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D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583680" y="3611880"/>
            <a:ext cx="4754880" cy="25603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3570A6"/>
                </a:solidFill>
                <a:latin typeface="Aptos"/>
              </a:rPr>
              <a:t>Горизонтальный и вертикальный круги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3680" y="3931920"/>
            <a:ext cx="4754880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100" b="0">
                <a:solidFill>
                  <a:srgbClr val="2B3541"/>
                </a:solidFill>
                <a:latin typeface="Aptos"/>
              </a:rPr>
              <a:t>Обеспечивают измерение углов.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22960" y="4581144"/>
            <a:ext cx="5166360" cy="841248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D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005840" y="4690872"/>
            <a:ext cx="4754880" cy="25603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3570A6"/>
                </a:solidFill>
                <a:latin typeface="Aptos"/>
              </a:rPr>
              <a:t>Уровень и компенсатор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05840" y="5010912"/>
            <a:ext cx="4754880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100" b="0">
                <a:solidFill>
                  <a:srgbClr val="2B3541"/>
                </a:solidFill>
                <a:latin typeface="Aptos"/>
              </a:rPr>
              <a:t>Помогают точно установить и ориентировать прибор.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400800" y="4581144"/>
            <a:ext cx="5166360" cy="841248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DD8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583680" y="4690872"/>
            <a:ext cx="4754880" cy="25603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3570A6"/>
                </a:solidFill>
                <a:latin typeface="Aptos"/>
              </a:rPr>
              <a:t>Трегер и штатив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83680" y="5010912"/>
            <a:ext cx="4754880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100" b="0">
                <a:solidFill>
                  <a:srgbClr val="2B3541"/>
                </a:solidFill>
                <a:latin typeface="Aptos"/>
              </a:rPr>
              <a:t>Служат для крепления и устойчивой установки.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292840" y="6510528"/>
            <a:ext cx="457200" cy="16459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r"/>
            <a:r>
              <a:rPr sz="900" b="0">
                <a:solidFill>
                  <a:srgbClr val="626F7D"/>
                </a:solidFill>
                <a:latin typeface="Aptos"/>
              </a:rPr>
              <a:t>2/6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 action="ppaction://hlinksldjump"/>
          </p:cNvPr>
          <p:cNvSpPr/>
          <p:nvPr/>
        </p:nvSpPr>
        <p:spPr>
          <a:xfrm>
            <a:off x="5806440" y="228600"/>
            <a:ext cx="74980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Обзор</a:t>
            </a:r>
          </a:p>
        </p:txBody>
      </p:sp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6629400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Устройство</a:t>
            </a:r>
          </a:p>
        </p:txBody>
      </p:sp>
      <p:sp>
        <p:nvSpPr>
          <p:cNvPr id="4" name="Rounded Rectangle 3">
            <a:hlinkClick r:id="rId4" action="ppaction://hlinksldjump"/>
          </p:cNvPr>
          <p:cNvSpPr/>
          <p:nvPr/>
        </p:nvSpPr>
        <p:spPr>
          <a:xfrm>
            <a:off x="7726679" y="228600"/>
            <a:ext cx="868680" cy="393192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FFFFFF"/>
                </a:solidFill>
                <a:latin typeface="Aptos"/>
              </a:rPr>
              <a:t>Принцип</a:t>
            </a:r>
          </a:p>
        </p:txBody>
      </p:sp>
      <p:sp>
        <p:nvSpPr>
          <p:cNvPr id="5" name="Rounded Rectangle 4">
            <a:hlinkClick r:id="rId5" action="ppaction://hlinksldjump"/>
          </p:cNvPr>
          <p:cNvSpPr/>
          <p:nvPr/>
        </p:nvSpPr>
        <p:spPr>
          <a:xfrm>
            <a:off x="8668511" y="228600"/>
            <a:ext cx="77724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Работа</a:t>
            </a:r>
          </a:p>
        </p:txBody>
      </p:sp>
      <p:sp>
        <p:nvSpPr>
          <p:cNvPr id="6" name="Rounded Rectangle 5">
            <a:hlinkClick r:id="rId6" action="ppaction://hlinksldjump"/>
          </p:cNvPr>
          <p:cNvSpPr/>
          <p:nvPr/>
        </p:nvSpPr>
        <p:spPr>
          <a:xfrm>
            <a:off x="9518903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Применение</a:t>
            </a:r>
          </a:p>
        </p:txBody>
      </p:sp>
      <p:sp>
        <p:nvSpPr>
          <p:cNvPr id="7" name="Rounded Rectangle 6">
            <a:hlinkClick r:id="rId7" action="ppaction://hlinksldjump"/>
          </p:cNvPr>
          <p:cNvSpPr/>
          <p:nvPr/>
        </p:nvSpPr>
        <p:spPr>
          <a:xfrm>
            <a:off x="10616184" y="228600"/>
            <a:ext cx="65836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Тест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051560"/>
            <a:ext cx="10789920" cy="5943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3100" b="1">
                <a:solidFill>
                  <a:srgbClr val="192B41"/>
                </a:solidFill>
                <a:latin typeface="Aptos"/>
              </a:rPr>
              <a:t>КАК РАБОТАЕТ ТАХЕОМЕТР?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1719072"/>
            <a:ext cx="1060704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5BA9BE"/>
                </a:solidFill>
                <a:latin typeface="Aptos"/>
              </a:rPr>
              <a:t>Измерение углов и расстояний, затем вычисление координат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77240" y="2560320"/>
            <a:ext cx="2542032" cy="233172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BDB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1581912" y="2816352"/>
            <a:ext cx="914400" cy="566928"/>
          </a:xfrm>
          <a:prstGeom prst="roundRect">
            <a:avLst/>
          </a:prstGeom>
          <a:solidFill>
            <a:srgbClr val="3570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581912" y="2889504"/>
            <a:ext cx="9144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0120" y="3611880"/>
            <a:ext cx="2176272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600" b="1">
                <a:solidFill>
                  <a:srgbClr val="192B41"/>
                </a:solidFill>
                <a:latin typeface="Aptos"/>
              </a:rPr>
              <a:t>Наведение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0120" y="4023360"/>
            <a:ext cx="2176272" cy="68580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100" b="0">
                <a:solidFill>
                  <a:srgbClr val="2B3541"/>
                </a:solidFill>
                <a:latin typeface="Aptos"/>
              </a:rPr>
              <a:t>Оператор наводит трубу на призму или цель.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848" y="3337560"/>
            <a:ext cx="256032" cy="3657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2000" b="1">
                <a:solidFill>
                  <a:srgbClr val="E0A849"/>
                </a:solidFill>
                <a:latin typeface="Aptos"/>
              </a:rPr>
              <a:t>→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630168" y="2560320"/>
            <a:ext cx="2542032" cy="233172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BDB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4434840" y="2816352"/>
            <a:ext cx="914400" cy="566928"/>
          </a:xfrm>
          <a:prstGeom prst="roundRect">
            <a:avLst/>
          </a:prstGeom>
          <a:solidFill>
            <a:srgbClr val="3570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434840" y="2889504"/>
            <a:ext cx="9144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13048" y="3611880"/>
            <a:ext cx="2176272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600" b="1">
                <a:solidFill>
                  <a:srgbClr val="192B41"/>
                </a:solidFill>
                <a:latin typeface="Aptos"/>
              </a:rPr>
              <a:t>Измерение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13048" y="4023360"/>
            <a:ext cx="2176272" cy="68580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100" b="0">
                <a:solidFill>
                  <a:srgbClr val="2B3541"/>
                </a:solidFill>
                <a:latin typeface="Aptos"/>
              </a:rPr>
              <a:t>Прибор измеряет горизонтальный и вертикальный углы и расстояние.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08776" y="3337560"/>
            <a:ext cx="256032" cy="3657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2000" b="1">
                <a:solidFill>
                  <a:srgbClr val="E0A849"/>
                </a:solidFill>
                <a:latin typeface="Aptos"/>
              </a:rPr>
              <a:t>→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83096" y="2560320"/>
            <a:ext cx="2542032" cy="233172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BDB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ounded Rectangle 22"/>
          <p:cNvSpPr/>
          <p:nvPr/>
        </p:nvSpPr>
        <p:spPr>
          <a:xfrm>
            <a:off x="7287768" y="2816352"/>
            <a:ext cx="914400" cy="566928"/>
          </a:xfrm>
          <a:prstGeom prst="roundRect">
            <a:avLst/>
          </a:prstGeom>
          <a:solidFill>
            <a:srgbClr val="3570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287768" y="2889504"/>
            <a:ext cx="9144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5976" y="3611880"/>
            <a:ext cx="2176272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600" b="1">
                <a:solidFill>
                  <a:srgbClr val="192B41"/>
                </a:solidFill>
                <a:latin typeface="Aptos"/>
              </a:rPr>
              <a:t>Вычисление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65976" y="4023360"/>
            <a:ext cx="2176272" cy="68580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100" b="0">
                <a:solidFill>
                  <a:srgbClr val="2B3541"/>
                </a:solidFill>
                <a:latin typeface="Aptos"/>
              </a:rPr>
              <a:t>Встроенное ПО рассчитывает координаты и превышения точки.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061704" y="3337560"/>
            <a:ext cx="256032" cy="3657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2000" b="1">
                <a:solidFill>
                  <a:srgbClr val="E0A849"/>
                </a:solidFill>
                <a:latin typeface="Aptos"/>
              </a:rPr>
              <a:t>→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336024" y="2560320"/>
            <a:ext cx="2542032" cy="233172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BDBE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10140696" y="2816352"/>
            <a:ext cx="914400" cy="566928"/>
          </a:xfrm>
          <a:prstGeom prst="roundRect">
            <a:avLst/>
          </a:prstGeom>
          <a:solidFill>
            <a:srgbClr val="59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0140696" y="2889504"/>
            <a:ext cx="9144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518903" y="3611880"/>
            <a:ext cx="2176272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600" b="1">
                <a:solidFill>
                  <a:srgbClr val="192B41"/>
                </a:solidFill>
                <a:latin typeface="Aptos"/>
              </a:rPr>
              <a:t>Сохранение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518903" y="4023360"/>
            <a:ext cx="2176272" cy="68580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100" b="0">
                <a:solidFill>
                  <a:srgbClr val="2B3541"/>
                </a:solidFill>
                <a:latin typeface="Aptos"/>
              </a:rPr>
              <a:t>Результаты записываются в память или передаются на контроллер.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960120" y="5303520"/>
            <a:ext cx="10195560" cy="594360"/>
          </a:xfrm>
          <a:prstGeom prst="roundRect">
            <a:avLst/>
          </a:prstGeom>
          <a:solidFill>
            <a:srgbClr val="E2EE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1143000" y="5440680"/>
            <a:ext cx="9829800" cy="292608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400" b="1">
                <a:solidFill>
                  <a:srgbClr val="192B41"/>
                </a:solidFill>
                <a:latin typeface="Aptos"/>
              </a:rPr>
              <a:t>Координаты определяются относительно заданной станции и ориентирного направления.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292840" y="6510528"/>
            <a:ext cx="457200" cy="16459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r"/>
            <a:r>
              <a:rPr sz="900" b="0">
                <a:solidFill>
                  <a:srgbClr val="626F7D"/>
                </a:solidFill>
                <a:latin typeface="Aptos"/>
              </a:rPr>
              <a:t>3/6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 action="ppaction://hlinksldjump"/>
          </p:cNvPr>
          <p:cNvSpPr/>
          <p:nvPr/>
        </p:nvSpPr>
        <p:spPr>
          <a:xfrm>
            <a:off x="5806440" y="228600"/>
            <a:ext cx="74980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Обзор</a:t>
            </a:r>
          </a:p>
        </p:txBody>
      </p:sp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6629400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Устройство</a:t>
            </a:r>
          </a:p>
        </p:txBody>
      </p:sp>
      <p:sp>
        <p:nvSpPr>
          <p:cNvPr id="4" name="Rounded Rectangle 3">
            <a:hlinkClick r:id="rId4" action="ppaction://hlinksldjump"/>
          </p:cNvPr>
          <p:cNvSpPr/>
          <p:nvPr/>
        </p:nvSpPr>
        <p:spPr>
          <a:xfrm>
            <a:off x="7726679" y="228600"/>
            <a:ext cx="86868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Принцип</a:t>
            </a:r>
          </a:p>
        </p:txBody>
      </p:sp>
      <p:sp>
        <p:nvSpPr>
          <p:cNvPr id="5" name="Rounded Rectangle 4">
            <a:hlinkClick r:id="rId5" action="ppaction://hlinksldjump"/>
          </p:cNvPr>
          <p:cNvSpPr/>
          <p:nvPr/>
        </p:nvSpPr>
        <p:spPr>
          <a:xfrm>
            <a:off x="8668511" y="228600"/>
            <a:ext cx="777240" cy="393192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FFFFFF"/>
                </a:solidFill>
                <a:latin typeface="Aptos"/>
              </a:rPr>
              <a:t>Работа</a:t>
            </a:r>
          </a:p>
        </p:txBody>
      </p:sp>
      <p:sp>
        <p:nvSpPr>
          <p:cNvPr id="6" name="Rounded Rectangle 5">
            <a:hlinkClick r:id="rId6" action="ppaction://hlinksldjump"/>
          </p:cNvPr>
          <p:cNvSpPr/>
          <p:nvPr/>
        </p:nvSpPr>
        <p:spPr>
          <a:xfrm>
            <a:off x="9518903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Применение</a:t>
            </a:r>
          </a:p>
        </p:txBody>
      </p:sp>
      <p:sp>
        <p:nvSpPr>
          <p:cNvPr id="7" name="Rounded Rectangle 6">
            <a:hlinkClick r:id="rId7" action="ppaction://hlinksldjump"/>
          </p:cNvPr>
          <p:cNvSpPr/>
          <p:nvPr/>
        </p:nvSpPr>
        <p:spPr>
          <a:xfrm>
            <a:off x="10616184" y="228600"/>
            <a:ext cx="65836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Тест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051560"/>
            <a:ext cx="10789920" cy="5943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3100" b="1">
                <a:solidFill>
                  <a:srgbClr val="192B41"/>
                </a:solidFill>
                <a:latin typeface="Aptos"/>
              </a:rPr>
              <a:t>ПОРЯДОК РАБОТЫ В ПОЛЕ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1719072"/>
            <a:ext cx="1060704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3570A6"/>
                </a:solidFill>
                <a:latin typeface="Aptos"/>
              </a:rPr>
              <a:t>Типичная последовательность измерений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68680" y="2331720"/>
            <a:ext cx="530352" cy="475488"/>
          </a:xfrm>
          <a:prstGeom prst="roundRect">
            <a:avLst/>
          </a:prstGeom>
          <a:solidFill>
            <a:srgbClr val="3570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68680" y="2404872"/>
            <a:ext cx="530352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45920" y="2350008"/>
            <a:ext cx="18288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192B41"/>
                </a:solidFill>
                <a:latin typeface="Aptos"/>
              </a:rPr>
              <a:t>Установить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74720" y="2350008"/>
            <a:ext cx="7543800" cy="384048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Закрепить штатив над точкой и поставить прибор.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68680" y="3044952"/>
            <a:ext cx="530352" cy="475488"/>
          </a:xfrm>
          <a:prstGeom prst="roundRect">
            <a:avLst/>
          </a:prstGeom>
          <a:solidFill>
            <a:srgbClr val="3570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68680" y="3118104"/>
            <a:ext cx="530352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45920" y="3063240"/>
            <a:ext cx="18288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192B41"/>
                </a:solidFill>
                <a:latin typeface="Aptos"/>
              </a:rPr>
              <a:t>Отцентрировать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74720" y="3063240"/>
            <a:ext cx="7543800" cy="384048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Совместить вертикальную ось прибора с точкой стояния.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68680" y="3758183"/>
            <a:ext cx="530352" cy="475488"/>
          </a:xfrm>
          <a:prstGeom prst="roundRect">
            <a:avLst/>
          </a:prstGeom>
          <a:solidFill>
            <a:srgbClr val="3570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68680" y="3831335"/>
            <a:ext cx="530352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45920" y="3776471"/>
            <a:ext cx="18288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192B41"/>
                </a:solidFill>
                <a:latin typeface="Aptos"/>
              </a:rPr>
              <a:t>Выровнять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74720" y="3776471"/>
            <a:ext cx="7543800" cy="384048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Привести прибор в горизонтальное положение по уровню.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68680" y="4471416"/>
            <a:ext cx="530352" cy="475488"/>
          </a:xfrm>
          <a:prstGeom prst="roundRect">
            <a:avLst/>
          </a:prstGeom>
          <a:solidFill>
            <a:srgbClr val="3570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868680" y="4544568"/>
            <a:ext cx="530352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45920" y="4489703"/>
            <a:ext cx="18288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192B41"/>
                </a:solidFill>
                <a:latin typeface="Aptos"/>
              </a:rPr>
              <a:t>Ориентировать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474720" y="4489703"/>
            <a:ext cx="7543800" cy="384048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Ввести данные станции и навестись на известную точку.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68680" y="5184648"/>
            <a:ext cx="530352" cy="475488"/>
          </a:xfrm>
          <a:prstGeom prst="roundRect">
            <a:avLst/>
          </a:prstGeom>
          <a:solidFill>
            <a:srgbClr val="5991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68680" y="5257800"/>
            <a:ext cx="530352" cy="2743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645920" y="5202936"/>
            <a:ext cx="182880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500" b="1">
                <a:solidFill>
                  <a:srgbClr val="192B41"/>
                </a:solidFill>
                <a:latin typeface="Aptos"/>
              </a:rPr>
              <a:t>Измерить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474720" y="5202936"/>
            <a:ext cx="7543800" cy="384048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Навестись на цель, выполнить измерение и сохранить результат.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914400" y="5989320"/>
            <a:ext cx="10241280" cy="365760"/>
          </a:xfrm>
          <a:prstGeom prst="roundRect">
            <a:avLst/>
          </a:prstGeom>
          <a:solidFill>
            <a:srgbClr val="FCEFD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1051560" y="6016752"/>
            <a:ext cx="9966960" cy="25603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100" b="1">
                <a:solidFill>
                  <a:srgbClr val="2B3541"/>
                </a:solidFill>
                <a:latin typeface="Aptos"/>
              </a:rPr>
              <a:t>Перед работой проверь заряд аккумулятора, исправность прибора и устойчивость штатива.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292840" y="6510528"/>
            <a:ext cx="457200" cy="16459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r"/>
            <a:r>
              <a:rPr sz="900" b="0">
                <a:solidFill>
                  <a:srgbClr val="626F7D"/>
                </a:solidFill>
                <a:latin typeface="Aptos"/>
              </a:rPr>
              <a:t>4/6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7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 action="ppaction://hlinksldjump"/>
          </p:cNvPr>
          <p:cNvSpPr/>
          <p:nvPr/>
        </p:nvSpPr>
        <p:spPr>
          <a:xfrm>
            <a:off x="5806440" y="228600"/>
            <a:ext cx="74980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Обзор</a:t>
            </a:r>
          </a:p>
        </p:txBody>
      </p:sp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6629400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Устройство</a:t>
            </a:r>
          </a:p>
        </p:txBody>
      </p:sp>
      <p:sp>
        <p:nvSpPr>
          <p:cNvPr id="4" name="Rounded Rectangle 3">
            <a:hlinkClick r:id="rId4" action="ppaction://hlinksldjump"/>
          </p:cNvPr>
          <p:cNvSpPr/>
          <p:nvPr/>
        </p:nvSpPr>
        <p:spPr>
          <a:xfrm>
            <a:off x="7726679" y="228600"/>
            <a:ext cx="86868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Принцип</a:t>
            </a:r>
          </a:p>
        </p:txBody>
      </p:sp>
      <p:sp>
        <p:nvSpPr>
          <p:cNvPr id="5" name="Rounded Rectangle 4">
            <a:hlinkClick r:id="rId5" action="ppaction://hlinksldjump"/>
          </p:cNvPr>
          <p:cNvSpPr/>
          <p:nvPr/>
        </p:nvSpPr>
        <p:spPr>
          <a:xfrm>
            <a:off x="8668511" y="228600"/>
            <a:ext cx="77724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Работа</a:t>
            </a:r>
          </a:p>
        </p:txBody>
      </p:sp>
      <p:sp>
        <p:nvSpPr>
          <p:cNvPr id="6" name="Rounded Rectangle 5">
            <a:hlinkClick r:id="rId6" action="ppaction://hlinksldjump"/>
          </p:cNvPr>
          <p:cNvSpPr/>
          <p:nvPr/>
        </p:nvSpPr>
        <p:spPr>
          <a:xfrm>
            <a:off x="9518903" y="228600"/>
            <a:ext cx="1024128" cy="393192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FFFFFF"/>
                </a:solidFill>
                <a:latin typeface="Aptos"/>
              </a:rPr>
              <a:t>Применение</a:t>
            </a:r>
          </a:p>
        </p:txBody>
      </p:sp>
      <p:sp>
        <p:nvSpPr>
          <p:cNvPr id="7" name="Rounded Rectangle 6">
            <a:hlinkClick r:id="rId7" action="ppaction://hlinksldjump"/>
          </p:cNvPr>
          <p:cNvSpPr/>
          <p:nvPr/>
        </p:nvSpPr>
        <p:spPr>
          <a:xfrm>
            <a:off x="10616184" y="228600"/>
            <a:ext cx="65836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Тест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051560"/>
            <a:ext cx="10789920" cy="5943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3100" b="1">
                <a:solidFill>
                  <a:srgbClr val="192B41"/>
                </a:solidFill>
                <a:latin typeface="Aptos"/>
              </a:rPr>
              <a:t>ГДЕ ПРИМЕНЯЮТ ТАХЕОМЕТР?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1719072"/>
            <a:ext cx="1060704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E0A849"/>
                </a:solidFill>
                <a:latin typeface="Aptos"/>
              </a:rPr>
              <a:t>Инструмент широко используется в инженерной геодезии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68680" y="2468880"/>
            <a:ext cx="5074920" cy="114300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FD9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69848" y="2633472"/>
            <a:ext cx="466344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3570A6"/>
                </a:solidFill>
                <a:latin typeface="Aptos"/>
              </a:rPr>
              <a:t>Строительство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9848" y="3035808"/>
            <a:ext cx="461772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Разбивка осей зданий, вынос проектных отметок.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0" y="2468880"/>
            <a:ext cx="5074920" cy="114300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FD9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601968" y="2633472"/>
            <a:ext cx="466344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3570A6"/>
                </a:solidFill>
                <a:latin typeface="Aptos"/>
              </a:rPr>
              <a:t>Топографическая съёмка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01968" y="3035808"/>
            <a:ext cx="461772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Сбор координат точек рельефа и объектов местности.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68680" y="3977639"/>
            <a:ext cx="5074920" cy="114300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FD9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69848" y="4142231"/>
            <a:ext cx="466344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3570A6"/>
                </a:solidFill>
                <a:latin typeface="Aptos"/>
              </a:rPr>
              <a:t>Дорожные работы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9848" y="4544568"/>
            <a:ext cx="461772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Разбивка трасс, контроль положения элементов дороги.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00800" y="3977639"/>
            <a:ext cx="5074920" cy="114300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CFD9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601968" y="4142231"/>
            <a:ext cx="4663440" cy="32004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700" b="1">
                <a:solidFill>
                  <a:srgbClr val="3570A6"/>
                </a:solidFill>
                <a:latin typeface="Aptos"/>
              </a:rPr>
              <a:t>Мониторинг сооружений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01968" y="4544568"/>
            <a:ext cx="4617720" cy="4114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300" b="0">
                <a:solidFill>
                  <a:srgbClr val="2B3541"/>
                </a:solidFill>
                <a:latin typeface="Aptos"/>
              </a:rPr>
              <a:t>Наблюдение за деформациями и смещениями конструкций.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14400" y="5715000"/>
            <a:ext cx="10149840" cy="566928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143000" y="5833872"/>
            <a:ext cx="9692640" cy="310896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300" b="1">
                <a:solidFill>
                  <a:srgbClr val="FFFFFF"/>
                </a:solidFill>
                <a:latin typeface="Aptos"/>
              </a:rPr>
              <a:t>Преимущества: точность • скорость измерений • вычисление координат • цифровая запись данных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292840" y="6510528"/>
            <a:ext cx="457200" cy="16459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r"/>
            <a:r>
              <a:rPr sz="900" b="0">
                <a:solidFill>
                  <a:srgbClr val="626F7D"/>
                </a:solidFill>
                <a:latin typeface="Aptos"/>
              </a:rPr>
              <a:t>5/6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5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hlinkClick r:id="rId2" action="ppaction://hlinksldjump"/>
          </p:cNvPr>
          <p:cNvSpPr/>
          <p:nvPr/>
        </p:nvSpPr>
        <p:spPr>
          <a:xfrm>
            <a:off x="5806440" y="228600"/>
            <a:ext cx="74980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Обзор</a:t>
            </a:r>
          </a:p>
        </p:txBody>
      </p:sp>
      <p:sp>
        <p:nvSpPr>
          <p:cNvPr id="3" name="Rounded Rectangle 2">
            <a:hlinkClick r:id="rId3" action="ppaction://hlinksldjump"/>
          </p:cNvPr>
          <p:cNvSpPr/>
          <p:nvPr/>
        </p:nvSpPr>
        <p:spPr>
          <a:xfrm>
            <a:off x="6629400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Устройство</a:t>
            </a:r>
          </a:p>
        </p:txBody>
      </p:sp>
      <p:sp>
        <p:nvSpPr>
          <p:cNvPr id="4" name="Rounded Rectangle 3">
            <a:hlinkClick r:id="rId4" action="ppaction://hlinksldjump"/>
          </p:cNvPr>
          <p:cNvSpPr/>
          <p:nvPr/>
        </p:nvSpPr>
        <p:spPr>
          <a:xfrm>
            <a:off x="7726679" y="228600"/>
            <a:ext cx="86868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Принцип</a:t>
            </a:r>
          </a:p>
        </p:txBody>
      </p:sp>
      <p:sp>
        <p:nvSpPr>
          <p:cNvPr id="5" name="Rounded Rectangle 4">
            <a:hlinkClick r:id="rId5" action="ppaction://hlinksldjump"/>
          </p:cNvPr>
          <p:cNvSpPr/>
          <p:nvPr/>
        </p:nvSpPr>
        <p:spPr>
          <a:xfrm>
            <a:off x="8668511" y="228600"/>
            <a:ext cx="777240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Работа</a:t>
            </a:r>
          </a:p>
        </p:txBody>
      </p:sp>
      <p:sp>
        <p:nvSpPr>
          <p:cNvPr id="6" name="Rounded Rectangle 5">
            <a:hlinkClick r:id="rId6" action="ppaction://hlinksldjump"/>
          </p:cNvPr>
          <p:cNvSpPr/>
          <p:nvPr/>
        </p:nvSpPr>
        <p:spPr>
          <a:xfrm>
            <a:off x="9518903" y="228600"/>
            <a:ext cx="1024128" cy="393192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192B4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192B41"/>
                </a:solidFill>
                <a:latin typeface="Aptos"/>
              </a:rPr>
              <a:t>Применение</a:t>
            </a:r>
          </a:p>
        </p:txBody>
      </p:sp>
      <p:sp>
        <p:nvSpPr>
          <p:cNvPr id="7" name="Rounded Rectangle 6">
            <a:hlinkClick r:id="rId7" action="ppaction://hlinksldjump"/>
          </p:cNvPr>
          <p:cNvSpPr/>
          <p:nvPr/>
        </p:nvSpPr>
        <p:spPr>
          <a:xfrm>
            <a:off x="10616184" y="228600"/>
            <a:ext cx="658368" cy="393192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900" b="1">
                <a:solidFill>
                  <a:srgbClr val="FFFFFF"/>
                </a:solidFill>
                <a:latin typeface="Aptos"/>
              </a:rPr>
              <a:t>Тест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40" y="1051560"/>
            <a:ext cx="10698480" cy="6400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3200" b="1">
                <a:solidFill>
                  <a:srgbClr val="192B41"/>
                </a:solidFill>
                <a:latin typeface="Aptos"/>
              </a:rPr>
              <a:t>ПРОВЕРЬ СЕБЯ!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1874519"/>
            <a:ext cx="10241280" cy="64008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2100" b="1">
                <a:solidFill>
                  <a:srgbClr val="2B3541"/>
                </a:solidFill>
                <a:latin typeface="Aptos"/>
              </a:rPr>
              <a:t>Какую основную задачу выполняет электронный тахеометр?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868680" y="2971800"/>
            <a:ext cx="3401568" cy="132588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3570A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192B41"/>
                </a:solidFill>
                <a:latin typeface="Aptos"/>
              </a:rPr>
              <a:t>А. Только измеряет температуру</a:t>
            </a:r>
          </a:p>
        </p:txBody>
      </p:sp>
      <p:sp>
        <p:nvSpPr>
          <p:cNvPr id="11" name="Rounded Rectangle 10">
            <a:hlinkClick r:id="rId4" action="ppaction://hlinksldjump"/>
          </p:cNvPr>
          <p:cNvSpPr/>
          <p:nvPr/>
        </p:nvSpPr>
        <p:spPr>
          <a:xfrm>
            <a:off x="4636008" y="2971800"/>
            <a:ext cx="3401568" cy="132588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3570A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192B41"/>
                </a:solidFill>
                <a:latin typeface="Aptos"/>
              </a:rPr>
              <a:t>Б. Измеряет углы и расстояния, помогает определять координаты</a:t>
            </a:r>
          </a:p>
        </p:txBody>
      </p:sp>
      <p:sp>
        <p:nvSpPr>
          <p:cNvPr id="12" name="Rounded Rectangle 11">
            <a:hlinkClick r:id="rId6" action="ppaction://hlinksldjump"/>
          </p:cNvPr>
          <p:cNvSpPr/>
          <p:nvPr/>
        </p:nvSpPr>
        <p:spPr>
          <a:xfrm>
            <a:off x="8403336" y="2971800"/>
            <a:ext cx="3401568" cy="1325880"/>
          </a:xfrm>
          <a:prstGeom prst="roundRect">
            <a:avLst/>
          </a:prstGeom>
          <a:solidFill>
            <a:srgbClr val="FFFFFF"/>
          </a:solidFill>
          <a:ln w="15240">
            <a:solidFill>
              <a:srgbClr val="3570A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192B41"/>
                </a:solidFill>
                <a:latin typeface="Aptos"/>
              </a:rPr>
              <a:t>В. Только фотографирует местность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4663440"/>
            <a:ext cx="10241280" cy="50292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r>
              <a:rPr sz="1400" b="0">
                <a:solidFill>
                  <a:srgbClr val="626F7D"/>
                </a:solidFill>
                <a:latin typeface="Aptos"/>
              </a:rPr>
              <a:t>Нажми на вариант ответа, чтобы перейти к слайду-подсказке.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14400" y="5440680"/>
            <a:ext cx="10149840" cy="713232"/>
          </a:xfrm>
          <a:prstGeom prst="roundRect">
            <a:avLst/>
          </a:prstGeom>
          <a:solidFill>
            <a:srgbClr val="192B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143000" y="5596128"/>
            <a:ext cx="9692640" cy="365760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Верный ответ: Б — тахеометр измеряет углы и расстояния и вычисляет координаты.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292840" y="6510528"/>
            <a:ext cx="457200" cy="164592"/>
          </a:xfrm>
          <a:prstGeom prst="rect">
            <a:avLst/>
          </a:prstGeom>
          <a:noFill/>
        </p:spPr>
        <p:txBody>
          <a:bodyPr wrap="square" lIns="36576" tIns="27432" rIns="36576" bIns="27432">
            <a:spAutoFit/>
          </a:bodyPr>
          <a:lstStyle/>
          <a:p>
            <a:pPr algn="r"/>
            <a:r>
              <a:rPr sz="900" b="0">
                <a:solidFill>
                  <a:srgbClr val="626F7D"/>
                </a:solidFill>
                <a:latin typeface="Aptos"/>
              </a:rPr>
              <a:t>6/6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386</Words>
  <Application>Microsoft Office PowerPoint</Application>
  <PresentationFormat>Широкоэкранный</PresentationFormat>
  <Paragraphs>116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Aptos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Azerty</dc:creator>
  <cp:keywords/>
  <dc:description>generated using python-pptx</dc:description>
  <cp:lastModifiedBy>Azerty</cp:lastModifiedBy>
  <cp:revision>2</cp:revision>
  <dcterms:created xsi:type="dcterms:W3CDTF">2013-01-27T09:14:16Z</dcterms:created>
  <dcterms:modified xsi:type="dcterms:W3CDTF">2026-11-05T03:29:35Z</dcterms:modified>
  <cp:category/>
</cp:coreProperties>
</file>