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36" d="100"/>
          <a:sy n="36" d="100"/>
        </p:scale>
        <p:origin x="116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64592"/>
          </a:xfrm>
          <a:prstGeom prst="rect">
            <a:avLst/>
          </a:prstGeom>
          <a:solidFill>
            <a:srgbClr val="258E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731520" y="914400"/>
            <a:ext cx="5669280" cy="20116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800" b="1">
                <a:solidFill>
                  <a:srgbClr val="1C304B"/>
                </a:solidFill>
                <a:latin typeface="Aptos Display"/>
              </a:defRPr>
            </a:pPr>
            <a:r>
              <a:t>МЕРНАЯ ЛЕНТА</a:t>
            </a:r>
          </a:p>
          <a:p>
            <a:pPr>
              <a:spcBef>
                <a:spcPts val="1400"/>
              </a:spcBef>
              <a:defRPr sz="2200">
                <a:solidFill>
                  <a:srgbClr val="3570AA"/>
                </a:solidFill>
              </a:defRPr>
            </a:pPr>
            <a:r>
              <a:t>От старых измерительных цепей до современных рулеток</a:t>
            </a:r>
          </a:p>
          <a:p>
            <a:pPr>
              <a:spcBef>
                <a:spcPts val="2000"/>
              </a:spcBef>
              <a:defRPr sz="1600">
                <a:solidFill>
                  <a:srgbClr val="303945"/>
                </a:solidFill>
              </a:defRPr>
            </a:pPr>
            <a:r>
              <a:t>Краткая история развития измерительного инструмента</a:t>
            </a:r>
          </a:p>
        </p:txBody>
      </p:sp>
      <p:sp>
        <p:nvSpPr>
          <p:cNvPr id="4" name="Oval 3"/>
          <p:cNvSpPr/>
          <p:nvPr/>
        </p:nvSpPr>
        <p:spPr>
          <a:xfrm>
            <a:off x="960120" y="429768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1289304" y="438912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618488" y="429768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947672" y="438912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2276856" y="429768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2606039" y="438912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2935224" y="429768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3264408" y="438912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3593591" y="429768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795528" y="4279392"/>
            <a:ext cx="219456" cy="274320"/>
          </a:xfrm>
          <a:prstGeom prst="ellipse">
            <a:avLst/>
          </a:prstGeom>
          <a:solidFill>
            <a:srgbClr val="E2A43E"/>
          </a:solidFill>
          <a:ln>
            <a:solidFill>
              <a:srgbClr val="E2A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Oval 13"/>
          <p:cNvSpPr/>
          <p:nvPr/>
        </p:nvSpPr>
        <p:spPr>
          <a:xfrm>
            <a:off x="3813048" y="4279392"/>
            <a:ext cx="219456" cy="274320"/>
          </a:xfrm>
          <a:prstGeom prst="ellipse">
            <a:avLst/>
          </a:prstGeom>
          <a:solidFill>
            <a:srgbClr val="E2A43E"/>
          </a:solidFill>
          <a:ln>
            <a:solidFill>
              <a:srgbClr val="E2A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4663440" y="3886200"/>
            <a:ext cx="1417320" cy="1417320"/>
          </a:xfrm>
          <a:prstGeom prst="ellipse">
            <a:avLst/>
          </a:prstGeom>
          <a:solidFill>
            <a:srgbClr val="744C30"/>
          </a:solidFill>
          <a:ln>
            <a:solidFill>
              <a:srgbClr val="52362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4864607" y="4087368"/>
            <a:ext cx="1014984" cy="1014984"/>
          </a:xfrm>
          <a:prstGeom prst="ellipse">
            <a:avLst/>
          </a:prstGeom>
          <a:solidFill>
            <a:srgbClr val="C9A569"/>
          </a:solidFill>
          <a:ln>
            <a:solidFill>
              <a:srgbClr val="E2A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5806440" y="4489704"/>
            <a:ext cx="1828800" cy="201168"/>
          </a:xfrm>
          <a:prstGeom prst="rect">
            <a:avLst/>
          </a:prstGeom>
          <a:solidFill>
            <a:srgbClr val="B5BEC5"/>
          </a:solidFill>
          <a:ln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8" name="Connector 17"/>
          <p:cNvCxnSpPr/>
          <p:nvPr/>
        </p:nvCxnSpPr>
        <p:spPr>
          <a:xfrm>
            <a:off x="5943600" y="4489704"/>
            <a:ext cx="0" cy="10058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ctor 18"/>
          <p:cNvCxnSpPr/>
          <p:nvPr/>
        </p:nvCxnSpPr>
        <p:spPr>
          <a:xfrm>
            <a:off x="6099048" y="4489704"/>
            <a:ext cx="0" cy="5486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Connector 19"/>
          <p:cNvCxnSpPr/>
          <p:nvPr/>
        </p:nvCxnSpPr>
        <p:spPr>
          <a:xfrm>
            <a:off x="6254496" y="4489704"/>
            <a:ext cx="0" cy="10058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nector 20"/>
          <p:cNvCxnSpPr/>
          <p:nvPr/>
        </p:nvCxnSpPr>
        <p:spPr>
          <a:xfrm>
            <a:off x="6409944" y="4489704"/>
            <a:ext cx="0" cy="5486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ctor 21"/>
          <p:cNvCxnSpPr/>
          <p:nvPr/>
        </p:nvCxnSpPr>
        <p:spPr>
          <a:xfrm>
            <a:off x="6565392" y="4489704"/>
            <a:ext cx="0" cy="10058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Connector 22"/>
          <p:cNvCxnSpPr/>
          <p:nvPr/>
        </p:nvCxnSpPr>
        <p:spPr>
          <a:xfrm>
            <a:off x="6720840" y="4489704"/>
            <a:ext cx="0" cy="5486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Connector 23"/>
          <p:cNvCxnSpPr/>
          <p:nvPr/>
        </p:nvCxnSpPr>
        <p:spPr>
          <a:xfrm>
            <a:off x="6876288" y="4489704"/>
            <a:ext cx="0" cy="10058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Connector 24"/>
          <p:cNvCxnSpPr/>
          <p:nvPr/>
        </p:nvCxnSpPr>
        <p:spPr>
          <a:xfrm>
            <a:off x="7031736" y="4489704"/>
            <a:ext cx="0" cy="5486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Connector 25"/>
          <p:cNvCxnSpPr/>
          <p:nvPr/>
        </p:nvCxnSpPr>
        <p:spPr>
          <a:xfrm>
            <a:off x="7187184" y="4489704"/>
            <a:ext cx="0" cy="10058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>
            <a:off x="7342631" y="4489704"/>
            <a:ext cx="0" cy="5486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Rounded Rectangle 27"/>
          <p:cNvSpPr/>
          <p:nvPr/>
        </p:nvSpPr>
        <p:spPr>
          <a:xfrm>
            <a:off x="8321040" y="3977639"/>
            <a:ext cx="1965960" cy="1325880"/>
          </a:xfrm>
          <a:prstGeom prst="roundRect">
            <a:avLst/>
          </a:prstGeom>
          <a:solidFill>
            <a:srgbClr val="258E8A"/>
          </a:solidFill>
          <a:ln>
            <a:solidFill>
              <a:srgbClr val="1864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Oval 28"/>
          <p:cNvSpPr/>
          <p:nvPr/>
        </p:nvSpPr>
        <p:spPr>
          <a:xfrm>
            <a:off x="8705088" y="4160520"/>
            <a:ext cx="1170432" cy="960120"/>
          </a:xfrm>
          <a:prstGeom prst="ellipse">
            <a:avLst/>
          </a:prstGeom>
          <a:solidFill>
            <a:srgbClr val="263341"/>
          </a:solidFill>
          <a:ln>
            <a:solidFill>
              <a:srgbClr val="141E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0" name="Oval 29"/>
          <p:cNvSpPr/>
          <p:nvPr/>
        </p:nvSpPr>
        <p:spPr>
          <a:xfrm>
            <a:off x="9025128" y="4416552"/>
            <a:ext cx="530352" cy="457200"/>
          </a:xfrm>
          <a:prstGeom prst="ellipse">
            <a:avLst/>
          </a:prstGeom>
          <a:solidFill>
            <a:srgbClr val="DCE2E7"/>
          </a:solidFill>
          <a:ln>
            <a:solidFill>
              <a:srgbClr val="B4BEC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Rectangle 30"/>
          <p:cNvSpPr/>
          <p:nvPr/>
        </p:nvSpPr>
        <p:spPr>
          <a:xfrm>
            <a:off x="10012680" y="4471416"/>
            <a:ext cx="1920240" cy="256032"/>
          </a:xfrm>
          <a:prstGeom prst="rect">
            <a:avLst/>
          </a:prstGeom>
          <a:solidFill>
            <a:srgbClr val="EED37E"/>
          </a:solidFill>
          <a:ln>
            <a:solidFill>
              <a:srgbClr val="E2A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32" name="Connector 31"/>
          <p:cNvCxnSpPr/>
          <p:nvPr/>
        </p:nvCxnSpPr>
        <p:spPr>
          <a:xfrm>
            <a:off x="10131552" y="447141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Connector 32"/>
          <p:cNvCxnSpPr/>
          <p:nvPr/>
        </p:nvCxnSpPr>
        <p:spPr>
          <a:xfrm>
            <a:off x="10268712" y="4471416"/>
            <a:ext cx="0" cy="54863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Connector 33"/>
          <p:cNvCxnSpPr/>
          <p:nvPr/>
        </p:nvCxnSpPr>
        <p:spPr>
          <a:xfrm>
            <a:off x="10405872" y="447141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ctor 34"/>
          <p:cNvCxnSpPr/>
          <p:nvPr/>
        </p:nvCxnSpPr>
        <p:spPr>
          <a:xfrm>
            <a:off x="10543032" y="4471416"/>
            <a:ext cx="0" cy="54863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onnector 35"/>
          <p:cNvCxnSpPr/>
          <p:nvPr/>
        </p:nvCxnSpPr>
        <p:spPr>
          <a:xfrm>
            <a:off x="10680192" y="447141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Connector 36"/>
          <p:cNvCxnSpPr/>
          <p:nvPr/>
        </p:nvCxnSpPr>
        <p:spPr>
          <a:xfrm>
            <a:off x="10817352" y="4471416"/>
            <a:ext cx="0" cy="54863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Connector 37"/>
          <p:cNvCxnSpPr/>
          <p:nvPr/>
        </p:nvCxnSpPr>
        <p:spPr>
          <a:xfrm>
            <a:off x="10954512" y="447141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Connector 38"/>
          <p:cNvCxnSpPr/>
          <p:nvPr/>
        </p:nvCxnSpPr>
        <p:spPr>
          <a:xfrm>
            <a:off x="11091672" y="4471416"/>
            <a:ext cx="0" cy="54863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Connector 39"/>
          <p:cNvCxnSpPr/>
          <p:nvPr/>
        </p:nvCxnSpPr>
        <p:spPr>
          <a:xfrm>
            <a:off x="11228832" y="447141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Connector 40"/>
          <p:cNvCxnSpPr/>
          <p:nvPr/>
        </p:nvCxnSpPr>
        <p:spPr>
          <a:xfrm>
            <a:off x="11365992" y="4471416"/>
            <a:ext cx="0" cy="54863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Connector 41"/>
          <p:cNvCxnSpPr/>
          <p:nvPr/>
        </p:nvCxnSpPr>
        <p:spPr>
          <a:xfrm>
            <a:off x="11503152" y="447141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ctor 42"/>
          <p:cNvCxnSpPr/>
          <p:nvPr/>
        </p:nvCxnSpPr>
        <p:spPr>
          <a:xfrm>
            <a:off x="11640312" y="4471416"/>
            <a:ext cx="0" cy="54863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Rounded Rectangle 43"/>
          <p:cNvSpPr/>
          <p:nvPr/>
        </p:nvSpPr>
        <p:spPr>
          <a:xfrm>
            <a:off x="9070848" y="3904487"/>
            <a:ext cx="475488" cy="182880"/>
          </a:xfrm>
          <a:prstGeom prst="roundRect">
            <a:avLst/>
          </a:prstGeom>
          <a:solidFill>
            <a:srgbClr val="E2A4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914400" y="5623560"/>
            <a:ext cx="201168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700" b="1">
                <a:solidFill>
                  <a:srgbClr val="1C304B"/>
                </a:solidFill>
              </a:defRPr>
            </a:pPr>
            <a:r>
              <a:t>Раньше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846320" y="5623560"/>
            <a:ext cx="201168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700" b="1">
                <a:solidFill>
                  <a:srgbClr val="1C304B"/>
                </a:solidFill>
              </a:defRPr>
            </a:pPr>
            <a:r>
              <a:t>XIX век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458200" y="5623560"/>
            <a:ext cx="201168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700" b="1">
                <a:solidFill>
                  <a:srgbClr val="1C304B"/>
                </a:solidFill>
              </a:defRPr>
            </a:pPr>
            <a:r>
              <a:t>Сегодня</a:t>
            </a:r>
          </a:p>
        </p:txBody>
      </p:sp>
      <p:sp>
        <p:nvSpPr>
          <p:cNvPr id="48" name="Rectangle 47"/>
          <p:cNvSpPr/>
          <p:nvPr/>
        </p:nvSpPr>
        <p:spPr>
          <a:xfrm>
            <a:off x="0" y="6656832"/>
            <a:ext cx="12191695" cy="201168"/>
          </a:xfrm>
          <a:prstGeom prst="rect">
            <a:avLst/>
          </a:prstGeom>
          <a:solidFill>
            <a:srgbClr val="1C30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11292840" y="633679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1C304B"/>
                </a:solidFill>
              </a:defRPr>
            </a:pPr>
            <a: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>
                <a:solidFill>
                  <a:srgbClr val="1C304B"/>
                </a:solidFill>
                <a:latin typeface="Aptos Display"/>
              </a:defRPr>
            </a:pPr>
            <a:r>
              <a:t>1. Как измеряли раньше?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6012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3570AA"/>
                </a:solidFill>
                <a:latin typeface="Aptos"/>
              </a:defRPr>
            </a:pPr>
            <a:r>
              <a:t>До появления удобной рулетки для расстояний использовали более громоздкие инструменты.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600200"/>
            <a:ext cx="5486400" cy="4389120"/>
          </a:xfrm>
          <a:prstGeom prst="roundRect">
            <a:avLst/>
          </a:prstGeom>
          <a:solidFill>
            <a:srgbClr val="FFFFFF"/>
          </a:solidFill>
          <a:ln>
            <a:solidFill>
              <a:srgbClr val="E1E9F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40080" y="1600200"/>
            <a:ext cx="109728" cy="4389120"/>
          </a:xfrm>
          <a:prstGeom prst="rect">
            <a:avLst/>
          </a:prstGeom>
          <a:solidFill>
            <a:srgbClr val="E2A4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96112" y="1783080"/>
            <a:ext cx="5029200" cy="4069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100" b="1">
                <a:solidFill>
                  <a:srgbClr val="1C304B"/>
                </a:solidFill>
              </a:defRPr>
            </a:pPr>
            <a:r>
              <a:t>Измерительные цепи и тканевые ленты</a:t>
            </a:r>
          </a:p>
          <a:p>
            <a:pPr>
              <a:spcBef>
                <a:spcPts val="800"/>
              </a:spcBef>
              <a:defRPr sz="1700">
                <a:solidFill>
                  <a:srgbClr val="303945"/>
                </a:solidFill>
              </a:defRPr>
            </a:pPr>
            <a:r>
              <a:t>•  Землемеры измеряли участки цепями из металлических звеньев.</a:t>
            </a:r>
          </a:p>
          <a:p>
            <a:pPr>
              <a:spcBef>
                <a:spcPts val="800"/>
              </a:spcBef>
              <a:defRPr sz="1700">
                <a:solidFill>
                  <a:srgbClr val="303945"/>
                </a:solidFill>
              </a:defRPr>
            </a:pPr>
            <a:r>
              <a:t>•  Цепи были тяжёлыми, могли перекручиваться и требовали аккуратного натяжения.</a:t>
            </a:r>
          </a:p>
          <a:p>
            <a:pPr>
              <a:spcBef>
                <a:spcPts val="800"/>
              </a:spcBef>
              <a:defRPr sz="1700">
                <a:solidFill>
                  <a:srgbClr val="303945"/>
                </a:solidFill>
              </a:defRPr>
            </a:pPr>
            <a:r>
              <a:t>•  Портные применяли мягкие тканевые ленты для снятия мерок.</a:t>
            </a:r>
          </a:p>
          <a:p>
            <a:pPr>
              <a:spcBef>
                <a:spcPts val="800"/>
              </a:spcBef>
              <a:defRPr sz="1700">
                <a:solidFill>
                  <a:srgbClr val="303945"/>
                </a:solidFill>
              </a:defRPr>
            </a:pPr>
            <a:r>
              <a:t>•  Ткань была гибкой, но могла растягиваться и изнашиваться.</a:t>
            </a:r>
          </a:p>
        </p:txBody>
      </p:sp>
      <p:sp>
        <p:nvSpPr>
          <p:cNvPr id="7" name="Oval 6"/>
          <p:cNvSpPr/>
          <p:nvPr/>
        </p:nvSpPr>
        <p:spPr>
          <a:xfrm>
            <a:off x="6766560" y="233172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7095744" y="242316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Oval 8"/>
          <p:cNvSpPr/>
          <p:nvPr/>
        </p:nvSpPr>
        <p:spPr>
          <a:xfrm>
            <a:off x="7424928" y="233172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Oval 9"/>
          <p:cNvSpPr/>
          <p:nvPr/>
        </p:nvSpPr>
        <p:spPr>
          <a:xfrm>
            <a:off x="7754112" y="242316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8083296" y="233172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8412480" y="242316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8741664" y="233172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Oval 13"/>
          <p:cNvSpPr/>
          <p:nvPr/>
        </p:nvSpPr>
        <p:spPr>
          <a:xfrm>
            <a:off x="9070848" y="242316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9400032" y="2331720"/>
            <a:ext cx="384048" cy="182880"/>
          </a:xfrm>
          <a:prstGeom prst="ellipse">
            <a:avLst/>
          </a:prstGeom>
          <a:noFill/>
          <a:ln w="25400"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Oval 15"/>
          <p:cNvSpPr/>
          <p:nvPr/>
        </p:nvSpPr>
        <p:spPr>
          <a:xfrm>
            <a:off x="6601968" y="2313432"/>
            <a:ext cx="219456" cy="274320"/>
          </a:xfrm>
          <a:prstGeom prst="ellipse">
            <a:avLst/>
          </a:prstGeom>
          <a:solidFill>
            <a:srgbClr val="E2A43E"/>
          </a:solidFill>
          <a:ln>
            <a:solidFill>
              <a:srgbClr val="E2A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9619488" y="2313432"/>
            <a:ext cx="219456" cy="274320"/>
          </a:xfrm>
          <a:prstGeom prst="ellipse">
            <a:avLst/>
          </a:prstGeom>
          <a:solidFill>
            <a:srgbClr val="E2A43E"/>
          </a:solidFill>
          <a:ln>
            <a:solidFill>
              <a:srgbClr val="E2A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6720840" y="2834640"/>
            <a:ext cx="438912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1C304B"/>
                </a:solidFill>
              </a:defRPr>
            </a:pPr>
            <a:r>
              <a:t>Старая землемерная цепь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812280" y="4069080"/>
            <a:ext cx="4160520" cy="438912"/>
          </a:xfrm>
          <a:prstGeom prst="rect">
            <a:avLst/>
          </a:prstGeom>
          <a:solidFill>
            <a:srgbClr val="EBCF8C"/>
          </a:solidFill>
          <a:ln>
            <a:solidFill>
              <a:srgbClr val="E2A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20" name="Connector 19"/>
          <p:cNvCxnSpPr/>
          <p:nvPr/>
        </p:nvCxnSpPr>
        <p:spPr>
          <a:xfrm>
            <a:off x="6931152" y="4069080"/>
            <a:ext cx="0" cy="164592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nector 20"/>
          <p:cNvCxnSpPr/>
          <p:nvPr/>
        </p:nvCxnSpPr>
        <p:spPr>
          <a:xfrm>
            <a:off x="7141464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ctor 21"/>
          <p:cNvCxnSpPr/>
          <p:nvPr/>
        </p:nvCxnSpPr>
        <p:spPr>
          <a:xfrm>
            <a:off x="7351776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Connector 22"/>
          <p:cNvCxnSpPr/>
          <p:nvPr/>
        </p:nvCxnSpPr>
        <p:spPr>
          <a:xfrm>
            <a:off x="7562088" y="4069080"/>
            <a:ext cx="0" cy="164592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Connector 23"/>
          <p:cNvCxnSpPr/>
          <p:nvPr/>
        </p:nvCxnSpPr>
        <p:spPr>
          <a:xfrm>
            <a:off x="7772400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Connector 24"/>
          <p:cNvCxnSpPr/>
          <p:nvPr/>
        </p:nvCxnSpPr>
        <p:spPr>
          <a:xfrm>
            <a:off x="7982712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Connector 25"/>
          <p:cNvCxnSpPr/>
          <p:nvPr/>
        </p:nvCxnSpPr>
        <p:spPr>
          <a:xfrm>
            <a:off x="8193024" y="4069080"/>
            <a:ext cx="0" cy="164592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Connector 26"/>
          <p:cNvCxnSpPr/>
          <p:nvPr/>
        </p:nvCxnSpPr>
        <p:spPr>
          <a:xfrm>
            <a:off x="8403336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Connector 27"/>
          <p:cNvCxnSpPr/>
          <p:nvPr/>
        </p:nvCxnSpPr>
        <p:spPr>
          <a:xfrm>
            <a:off x="8613648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Connector 28"/>
          <p:cNvCxnSpPr/>
          <p:nvPr/>
        </p:nvCxnSpPr>
        <p:spPr>
          <a:xfrm>
            <a:off x="8823960" y="4069080"/>
            <a:ext cx="0" cy="164592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Connector 29"/>
          <p:cNvCxnSpPr/>
          <p:nvPr/>
        </p:nvCxnSpPr>
        <p:spPr>
          <a:xfrm>
            <a:off x="9034272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Connector 30"/>
          <p:cNvCxnSpPr/>
          <p:nvPr/>
        </p:nvCxnSpPr>
        <p:spPr>
          <a:xfrm>
            <a:off x="9244584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Connector 31"/>
          <p:cNvCxnSpPr/>
          <p:nvPr/>
        </p:nvCxnSpPr>
        <p:spPr>
          <a:xfrm>
            <a:off x="9454896" y="4069080"/>
            <a:ext cx="0" cy="164592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Connector 32"/>
          <p:cNvCxnSpPr/>
          <p:nvPr/>
        </p:nvCxnSpPr>
        <p:spPr>
          <a:xfrm>
            <a:off x="9665208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4" name="Connector 33"/>
          <p:cNvCxnSpPr/>
          <p:nvPr/>
        </p:nvCxnSpPr>
        <p:spPr>
          <a:xfrm>
            <a:off x="9875520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5" name="Connector 34"/>
          <p:cNvCxnSpPr/>
          <p:nvPr/>
        </p:nvCxnSpPr>
        <p:spPr>
          <a:xfrm>
            <a:off x="10085832" y="4069080"/>
            <a:ext cx="0" cy="164592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Connector 35"/>
          <p:cNvCxnSpPr/>
          <p:nvPr/>
        </p:nvCxnSpPr>
        <p:spPr>
          <a:xfrm>
            <a:off x="10296144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Connector 36"/>
          <p:cNvCxnSpPr/>
          <p:nvPr/>
        </p:nvCxnSpPr>
        <p:spPr>
          <a:xfrm>
            <a:off x="10506456" y="4069080"/>
            <a:ext cx="0" cy="91440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6720840" y="4617720"/>
            <a:ext cx="43891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800" b="1">
                <a:solidFill>
                  <a:srgbClr val="1C304B"/>
                </a:solidFill>
              </a:defRPr>
            </a:pPr>
            <a:r>
              <a:t>Тканевая измерительная лента</a:t>
            </a:r>
          </a:p>
        </p:txBody>
      </p:sp>
      <p:sp>
        <p:nvSpPr>
          <p:cNvPr id="39" name="Rectangle 38"/>
          <p:cNvSpPr/>
          <p:nvPr/>
        </p:nvSpPr>
        <p:spPr>
          <a:xfrm>
            <a:off x="0" y="6656832"/>
            <a:ext cx="12191695" cy="201168"/>
          </a:xfrm>
          <a:prstGeom prst="rect">
            <a:avLst/>
          </a:prstGeom>
          <a:solidFill>
            <a:srgbClr val="1C30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11292840" y="633679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1C304B"/>
                </a:solidFill>
              </a:defRPr>
            </a:pPr>
            <a:r>
              <a:t>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>
                <a:solidFill>
                  <a:srgbClr val="1C304B"/>
                </a:solidFill>
                <a:latin typeface="Aptos Display"/>
              </a:defRPr>
            </a:pPr>
            <a:r>
              <a:t>2. Появление металлической ленты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6012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3570AA"/>
                </a:solidFill>
                <a:latin typeface="Aptos"/>
              </a:defRPr>
            </a:pPr>
            <a:r>
              <a:t>XIX век: измерения стали точнее, а инструмент — компактнее.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554480"/>
            <a:ext cx="5623560" cy="4526280"/>
          </a:xfrm>
          <a:prstGeom prst="roundRect">
            <a:avLst/>
          </a:prstGeom>
          <a:solidFill>
            <a:srgbClr val="FFFFFF"/>
          </a:solidFill>
          <a:ln>
            <a:solidFill>
              <a:srgbClr val="E1E9F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40080" y="1554480"/>
            <a:ext cx="109728" cy="4526280"/>
          </a:xfrm>
          <a:prstGeom prst="rect">
            <a:avLst/>
          </a:prstGeom>
          <a:solidFill>
            <a:srgbClr val="3570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96112" y="1737360"/>
            <a:ext cx="516636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100" b="1">
                <a:solidFill>
                  <a:srgbClr val="1C304B"/>
                </a:solidFill>
              </a:defRPr>
            </a:pPr>
            <a:r>
              <a:t>Главные этапы</a:t>
            </a:r>
          </a:p>
          <a:p>
            <a:pPr>
              <a:spcBef>
                <a:spcPts val="800"/>
              </a:spcBef>
              <a:defRPr sz="1600">
                <a:solidFill>
                  <a:srgbClr val="303945"/>
                </a:solidFill>
              </a:defRPr>
            </a:pPr>
            <a:r>
              <a:t>•  В начале XIX века появились конструкции лент, которые можно было сматывать в корпус.</a:t>
            </a:r>
          </a:p>
          <a:p>
            <a:pPr>
              <a:spcBef>
                <a:spcPts val="800"/>
              </a:spcBef>
              <a:defRPr sz="1600">
                <a:solidFill>
                  <a:srgbClr val="303945"/>
                </a:solidFill>
              </a:defRPr>
            </a:pPr>
            <a:r>
              <a:t>•  В 1840-х годах Джеймс Честермэн развивал металлические ленты, в том числе с проволочными элементами.</a:t>
            </a:r>
          </a:p>
          <a:p>
            <a:pPr>
              <a:spcBef>
                <a:spcPts val="800"/>
              </a:spcBef>
              <a:defRPr sz="1600">
                <a:solidFill>
                  <a:srgbClr val="303945"/>
                </a:solidFill>
              </a:defRPr>
            </a:pPr>
            <a:r>
              <a:t>•  В 1850-х годах улучшение обработки стали помогло выпускать более прочные длинные ленты.</a:t>
            </a:r>
          </a:p>
          <a:p>
            <a:pPr>
              <a:spcBef>
                <a:spcPts val="800"/>
              </a:spcBef>
              <a:defRPr sz="1600">
                <a:solidFill>
                  <a:srgbClr val="303945"/>
                </a:solidFill>
              </a:defRPr>
            </a:pPr>
            <a:r>
              <a:t>•  В 1868 году Элвин Феллоуз запатентовал механизм фиксации ленты — важный шаг к современной рулетке.</a:t>
            </a:r>
          </a:p>
        </p:txBody>
      </p:sp>
      <p:sp>
        <p:nvSpPr>
          <p:cNvPr id="7" name="Oval 6"/>
          <p:cNvSpPr/>
          <p:nvPr/>
        </p:nvSpPr>
        <p:spPr>
          <a:xfrm>
            <a:off x="6903720" y="2240280"/>
            <a:ext cx="1417320" cy="1417320"/>
          </a:xfrm>
          <a:prstGeom prst="ellipse">
            <a:avLst/>
          </a:prstGeom>
          <a:solidFill>
            <a:srgbClr val="744C30"/>
          </a:solidFill>
          <a:ln>
            <a:solidFill>
              <a:srgbClr val="52362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Oval 7"/>
          <p:cNvSpPr/>
          <p:nvPr/>
        </p:nvSpPr>
        <p:spPr>
          <a:xfrm>
            <a:off x="7104888" y="2441448"/>
            <a:ext cx="1014984" cy="1014984"/>
          </a:xfrm>
          <a:prstGeom prst="ellipse">
            <a:avLst/>
          </a:prstGeom>
          <a:solidFill>
            <a:srgbClr val="C9A569"/>
          </a:solidFill>
          <a:ln>
            <a:solidFill>
              <a:srgbClr val="E2A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8046720" y="2843784"/>
            <a:ext cx="1828800" cy="201168"/>
          </a:xfrm>
          <a:prstGeom prst="rect">
            <a:avLst/>
          </a:prstGeom>
          <a:solidFill>
            <a:srgbClr val="B5BEC5"/>
          </a:solidFill>
          <a:ln>
            <a:solidFill>
              <a:srgbClr val="878F9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10" name="Connector 9"/>
          <p:cNvCxnSpPr/>
          <p:nvPr/>
        </p:nvCxnSpPr>
        <p:spPr>
          <a:xfrm>
            <a:off x="8183879" y="2843784"/>
            <a:ext cx="0" cy="10058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nector 10"/>
          <p:cNvCxnSpPr/>
          <p:nvPr/>
        </p:nvCxnSpPr>
        <p:spPr>
          <a:xfrm>
            <a:off x="8339327" y="2843784"/>
            <a:ext cx="0" cy="5486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ctor 11"/>
          <p:cNvCxnSpPr/>
          <p:nvPr/>
        </p:nvCxnSpPr>
        <p:spPr>
          <a:xfrm>
            <a:off x="8494776" y="2843784"/>
            <a:ext cx="0" cy="10058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ctor 12"/>
          <p:cNvCxnSpPr/>
          <p:nvPr/>
        </p:nvCxnSpPr>
        <p:spPr>
          <a:xfrm>
            <a:off x="8650224" y="2843784"/>
            <a:ext cx="0" cy="5486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ctor 13"/>
          <p:cNvCxnSpPr/>
          <p:nvPr/>
        </p:nvCxnSpPr>
        <p:spPr>
          <a:xfrm>
            <a:off x="8805672" y="2843784"/>
            <a:ext cx="0" cy="10058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Connector 14"/>
          <p:cNvCxnSpPr/>
          <p:nvPr/>
        </p:nvCxnSpPr>
        <p:spPr>
          <a:xfrm>
            <a:off x="8961119" y="2843784"/>
            <a:ext cx="0" cy="5486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 15"/>
          <p:cNvCxnSpPr/>
          <p:nvPr/>
        </p:nvCxnSpPr>
        <p:spPr>
          <a:xfrm>
            <a:off x="9116567" y="2843784"/>
            <a:ext cx="0" cy="10058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nector 16"/>
          <p:cNvCxnSpPr/>
          <p:nvPr/>
        </p:nvCxnSpPr>
        <p:spPr>
          <a:xfrm>
            <a:off x="9272015" y="2843784"/>
            <a:ext cx="0" cy="5486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nector 17"/>
          <p:cNvCxnSpPr/>
          <p:nvPr/>
        </p:nvCxnSpPr>
        <p:spPr>
          <a:xfrm>
            <a:off x="9427463" y="2843784"/>
            <a:ext cx="0" cy="10058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ctor 18"/>
          <p:cNvCxnSpPr/>
          <p:nvPr/>
        </p:nvCxnSpPr>
        <p:spPr>
          <a:xfrm>
            <a:off x="9582911" y="2843784"/>
            <a:ext cx="0" cy="54864"/>
          </a:xfrm>
          <a:prstGeom prst="line">
            <a:avLst/>
          </a:prstGeom>
          <a:ln w="1270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492240" y="3977639"/>
            <a:ext cx="475488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000" b="1">
                <a:solidFill>
                  <a:srgbClr val="1C304B"/>
                </a:solidFill>
              </a:defRPr>
            </a:pPr>
            <a:r>
              <a:t>Металлическая лента в корпусе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629400" y="4572000"/>
            <a:ext cx="4572000" cy="8229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600">
                <a:solidFill>
                  <a:srgbClr val="303945"/>
                </a:solidFill>
              </a:defRPr>
            </a:pPr>
            <a:r>
              <a:t>Она была легче цепи, занимала меньше места и подходила для инженеров и землемеров.</a:t>
            </a:r>
          </a:p>
        </p:txBody>
      </p:sp>
      <p:sp>
        <p:nvSpPr>
          <p:cNvPr id="22" name="Rectangle 21"/>
          <p:cNvSpPr/>
          <p:nvPr/>
        </p:nvSpPr>
        <p:spPr>
          <a:xfrm>
            <a:off x="0" y="6656832"/>
            <a:ext cx="12191695" cy="201168"/>
          </a:xfrm>
          <a:prstGeom prst="rect">
            <a:avLst/>
          </a:prstGeom>
          <a:solidFill>
            <a:srgbClr val="1C30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11292840" y="633679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1C304B"/>
                </a:solidFill>
              </a:defRPr>
            </a:pPr>
            <a:r>
              <a:t>3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>
                <a:solidFill>
                  <a:srgbClr val="1C304B"/>
                </a:solidFill>
                <a:latin typeface="Aptos Display"/>
              </a:defRPr>
            </a:pPr>
            <a:r>
              <a:t>3. Какая мерная лента сегодня?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6012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3570AA"/>
                </a:solidFill>
                <a:latin typeface="Aptos"/>
              </a:defRPr>
            </a:pPr>
            <a:r>
              <a:t>Современная рулетка сочетает прочность, удобство и быстрый возврат ленты.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68680" y="1965960"/>
            <a:ext cx="1965960" cy="1325880"/>
          </a:xfrm>
          <a:prstGeom prst="roundRect">
            <a:avLst/>
          </a:prstGeom>
          <a:solidFill>
            <a:srgbClr val="258E8A"/>
          </a:solidFill>
          <a:ln>
            <a:solidFill>
              <a:srgbClr val="1864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Oval 4"/>
          <p:cNvSpPr/>
          <p:nvPr/>
        </p:nvSpPr>
        <p:spPr>
          <a:xfrm>
            <a:off x="1252728" y="2148840"/>
            <a:ext cx="1170432" cy="960120"/>
          </a:xfrm>
          <a:prstGeom prst="ellipse">
            <a:avLst/>
          </a:prstGeom>
          <a:solidFill>
            <a:srgbClr val="263341"/>
          </a:solidFill>
          <a:ln>
            <a:solidFill>
              <a:srgbClr val="141E2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Oval 5"/>
          <p:cNvSpPr/>
          <p:nvPr/>
        </p:nvSpPr>
        <p:spPr>
          <a:xfrm>
            <a:off x="1572768" y="2404872"/>
            <a:ext cx="530352" cy="457200"/>
          </a:xfrm>
          <a:prstGeom prst="ellipse">
            <a:avLst/>
          </a:prstGeom>
          <a:solidFill>
            <a:srgbClr val="DCE2E7"/>
          </a:solidFill>
          <a:ln>
            <a:solidFill>
              <a:srgbClr val="B4BEC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2560320" y="2459736"/>
            <a:ext cx="1920240" cy="256032"/>
          </a:xfrm>
          <a:prstGeom prst="rect">
            <a:avLst/>
          </a:prstGeom>
          <a:solidFill>
            <a:srgbClr val="EED37E"/>
          </a:solidFill>
          <a:ln>
            <a:solidFill>
              <a:srgbClr val="E2A43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cxnSp>
        <p:nvCxnSpPr>
          <p:cNvPr id="8" name="Connector 7"/>
          <p:cNvCxnSpPr/>
          <p:nvPr/>
        </p:nvCxnSpPr>
        <p:spPr>
          <a:xfrm>
            <a:off x="2679191" y="245973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or 8"/>
          <p:cNvCxnSpPr/>
          <p:nvPr/>
        </p:nvCxnSpPr>
        <p:spPr>
          <a:xfrm>
            <a:off x="2816351" y="2459736"/>
            <a:ext cx="0" cy="5486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or 9"/>
          <p:cNvCxnSpPr/>
          <p:nvPr/>
        </p:nvCxnSpPr>
        <p:spPr>
          <a:xfrm>
            <a:off x="2953511" y="245973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Connector 10"/>
          <p:cNvCxnSpPr/>
          <p:nvPr/>
        </p:nvCxnSpPr>
        <p:spPr>
          <a:xfrm>
            <a:off x="3090672" y="2459736"/>
            <a:ext cx="0" cy="5486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Connector 11"/>
          <p:cNvCxnSpPr/>
          <p:nvPr/>
        </p:nvCxnSpPr>
        <p:spPr>
          <a:xfrm>
            <a:off x="3227832" y="245973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Connector 12"/>
          <p:cNvCxnSpPr/>
          <p:nvPr/>
        </p:nvCxnSpPr>
        <p:spPr>
          <a:xfrm>
            <a:off x="3364991" y="2459736"/>
            <a:ext cx="0" cy="5486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ctor 13"/>
          <p:cNvCxnSpPr/>
          <p:nvPr/>
        </p:nvCxnSpPr>
        <p:spPr>
          <a:xfrm>
            <a:off x="3502151" y="245973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Connector 14"/>
          <p:cNvCxnSpPr/>
          <p:nvPr/>
        </p:nvCxnSpPr>
        <p:spPr>
          <a:xfrm>
            <a:off x="3639311" y="2459736"/>
            <a:ext cx="0" cy="5486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or 15"/>
          <p:cNvCxnSpPr/>
          <p:nvPr/>
        </p:nvCxnSpPr>
        <p:spPr>
          <a:xfrm>
            <a:off x="3776472" y="245973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nector 16"/>
          <p:cNvCxnSpPr/>
          <p:nvPr/>
        </p:nvCxnSpPr>
        <p:spPr>
          <a:xfrm>
            <a:off x="3913631" y="2459736"/>
            <a:ext cx="0" cy="5486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Connector 17"/>
          <p:cNvCxnSpPr/>
          <p:nvPr/>
        </p:nvCxnSpPr>
        <p:spPr>
          <a:xfrm>
            <a:off x="4050791" y="2459736"/>
            <a:ext cx="0" cy="10058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Connector 18"/>
          <p:cNvCxnSpPr/>
          <p:nvPr/>
        </p:nvCxnSpPr>
        <p:spPr>
          <a:xfrm>
            <a:off x="4187952" y="2459736"/>
            <a:ext cx="0" cy="54864"/>
          </a:xfrm>
          <a:prstGeom prst="line">
            <a:avLst/>
          </a:prstGeom>
          <a:ln w="10160">
            <a:solidFill>
              <a:srgbClr val="1C304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ounded Rectangle 19"/>
          <p:cNvSpPr/>
          <p:nvPr/>
        </p:nvSpPr>
        <p:spPr>
          <a:xfrm>
            <a:off x="1618488" y="1892807"/>
            <a:ext cx="475488" cy="182880"/>
          </a:xfrm>
          <a:prstGeom prst="roundRect">
            <a:avLst/>
          </a:prstGeom>
          <a:solidFill>
            <a:srgbClr val="E2A4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ounded Rectangle 20"/>
          <p:cNvSpPr/>
          <p:nvPr/>
        </p:nvSpPr>
        <p:spPr>
          <a:xfrm>
            <a:off x="4846320" y="1508760"/>
            <a:ext cx="6629400" cy="4526280"/>
          </a:xfrm>
          <a:prstGeom prst="roundRect">
            <a:avLst/>
          </a:prstGeom>
          <a:solidFill>
            <a:srgbClr val="FFFFFF"/>
          </a:solidFill>
          <a:ln>
            <a:solidFill>
              <a:srgbClr val="E1E9F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4846320" y="1508760"/>
            <a:ext cx="109728" cy="4526280"/>
          </a:xfrm>
          <a:prstGeom prst="rect">
            <a:avLst/>
          </a:prstGeom>
          <a:solidFill>
            <a:srgbClr val="258E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5102352" y="1691639"/>
            <a:ext cx="6172200" cy="4206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100" b="1">
                <a:solidFill>
                  <a:srgbClr val="1C304B"/>
                </a:solidFill>
              </a:defRPr>
            </a:pPr>
            <a:r>
              <a:t>Современные особенности</a:t>
            </a:r>
          </a:p>
          <a:p>
            <a:pPr>
              <a:spcBef>
                <a:spcPts val="800"/>
              </a:spcBef>
              <a:defRPr sz="1600">
                <a:solidFill>
                  <a:srgbClr val="303945"/>
                </a:solidFill>
              </a:defRPr>
            </a:pPr>
            <a:r>
              <a:t>•  Корпус из пластика или металла защищает механизм.</a:t>
            </a:r>
          </a:p>
          <a:p>
            <a:pPr>
              <a:spcBef>
                <a:spcPts val="800"/>
              </a:spcBef>
              <a:defRPr sz="1600">
                <a:solidFill>
                  <a:srgbClr val="303945"/>
                </a:solidFill>
              </a:defRPr>
            </a:pPr>
            <a:r>
              <a:t>•  Стальная лента с делениями быстро выдвигается и автоматически сматывается.</a:t>
            </a:r>
          </a:p>
          <a:p>
            <a:pPr>
              <a:spcBef>
                <a:spcPts val="800"/>
              </a:spcBef>
              <a:defRPr sz="1600">
                <a:solidFill>
                  <a:srgbClr val="303945"/>
                </a:solidFill>
              </a:defRPr>
            </a:pPr>
            <a:r>
              <a:t>•  Фиксатор удерживает ленту на нужной длине.</a:t>
            </a:r>
          </a:p>
          <a:p>
            <a:pPr>
              <a:spcBef>
                <a:spcPts val="800"/>
              </a:spcBef>
              <a:defRPr sz="1600">
                <a:solidFill>
                  <a:srgbClr val="303945"/>
                </a:solidFill>
              </a:defRPr>
            </a:pPr>
            <a:r>
              <a:t>•  Есть варианты с лентой из стекловолокна для строительных и геодезических работ.</a:t>
            </a:r>
          </a:p>
          <a:p>
            <a:pPr>
              <a:spcBef>
                <a:spcPts val="800"/>
              </a:spcBef>
              <a:defRPr sz="1600">
                <a:solidFill>
                  <a:srgbClr val="303945"/>
                </a:solidFill>
              </a:defRPr>
            </a:pPr>
            <a:r>
              <a:t>•  Лазерные дальномеры дополняют рулетки, когда нужно измерять расстояния без физического контакта.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31520" y="3657600"/>
            <a:ext cx="3474720" cy="685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2000" b="1">
                <a:solidFill>
                  <a:srgbClr val="1C304B"/>
                </a:solidFill>
              </a:defRPr>
            </a:pPr>
            <a:r>
              <a:t>Компактная рулетка</a:t>
            </a:r>
          </a:p>
        </p:txBody>
      </p:sp>
      <p:sp>
        <p:nvSpPr>
          <p:cNvPr id="25" name="Rectangle 24"/>
          <p:cNvSpPr/>
          <p:nvPr/>
        </p:nvSpPr>
        <p:spPr>
          <a:xfrm>
            <a:off x="0" y="6656832"/>
            <a:ext cx="12191695" cy="201168"/>
          </a:xfrm>
          <a:prstGeom prst="rect">
            <a:avLst/>
          </a:prstGeom>
          <a:solidFill>
            <a:srgbClr val="1C30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11292840" y="633679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1C304B"/>
                </a:solidFill>
              </a:defRPr>
            </a:pPr>
            <a:r>
              <a:t>4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8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94360" y="320040"/>
            <a:ext cx="109728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000" b="1">
                <a:solidFill>
                  <a:srgbClr val="1C304B"/>
                </a:solidFill>
                <a:latin typeface="Aptos Display"/>
              </a:defRPr>
            </a:pPr>
            <a:r>
              <a:t>Вывод и источники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1792" y="960120"/>
            <a:ext cx="10789920" cy="4114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400">
                <a:solidFill>
                  <a:srgbClr val="3570AA"/>
                </a:solidFill>
                <a:latin typeface="Aptos"/>
              </a:defRPr>
            </a:pPr>
            <a:r>
              <a:t>Мерная лента прошла путь от простых цепей и тканевых полос до компактного точного инструмента.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40080" y="1417320"/>
            <a:ext cx="5303520" cy="4480560"/>
          </a:xfrm>
          <a:prstGeom prst="roundRect">
            <a:avLst/>
          </a:prstGeom>
          <a:solidFill>
            <a:srgbClr val="FFFFFF"/>
          </a:solidFill>
          <a:ln>
            <a:solidFill>
              <a:srgbClr val="E1E9F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40080" y="1417320"/>
            <a:ext cx="109728" cy="4480560"/>
          </a:xfrm>
          <a:prstGeom prst="rect">
            <a:avLst/>
          </a:prstGeom>
          <a:solidFill>
            <a:srgbClr val="E2A4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96112" y="1600200"/>
            <a:ext cx="4846320" cy="4160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100" b="1">
                <a:solidFill>
                  <a:srgbClr val="1C304B"/>
                </a:solidFill>
              </a:defRPr>
            </a:pPr>
            <a:r>
              <a:t>Что изменилось?</a:t>
            </a:r>
          </a:p>
          <a:p>
            <a:pPr>
              <a:spcBef>
                <a:spcPts val="800"/>
              </a:spcBef>
              <a:defRPr sz="1700">
                <a:solidFill>
                  <a:srgbClr val="303945"/>
                </a:solidFill>
              </a:defRPr>
            </a:pPr>
            <a:r>
              <a:t>•  Материалы стали прочнее и устойчивее к износу.</a:t>
            </a:r>
          </a:p>
          <a:p>
            <a:pPr>
              <a:spcBef>
                <a:spcPts val="800"/>
              </a:spcBef>
              <a:defRPr sz="1700">
                <a:solidFill>
                  <a:srgbClr val="303945"/>
                </a:solidFill>
              </a:defRPr>
            </a:pPr>
            <a:r>
              <a:t>•  Инструмент стал компактнее и удобнее для одного человека.</a:t>
            </a:r>
          </a:p>
          <a:p>
            <a:pPr>
              <a:spcBef>
                <a:spcPts val="800"/>
              </a:spcBef>
              <a:defRPr sz="1700">
                <a:solidFill>
                  <a:srgbClr val="303945"/>
                </a:solidFill>
              </a:defRPr>
            </a:pPr>
            <a:r>
              <a:t>•  Фиксаторы и автоматическое сматывание ускорили работу.</a:t>
            </a:r>
          </a:p>
          <a:p>
            <a:pPr>
              <a:spcBef>
                <a:spcPts val="800"/>
              </a:spcBef>
              <a:defRPr sz="1700">
                <a:solidFill>
                  <a:srgbClr val="303945"/>
                </a:solidFill>
              </a:defRPr>
            </a:pPr>
            <a:r>
              <a:t>•  Рулетки применяются в строительстве, ремонте, шитье и геодезии.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263640" y="1417320"/>
            <a:ext cx="5257800" cy="4480560"/>
          </a:xfrm>
          <a:prstGeom prst="roundRect">
            <a:avLst/>
          </a:prstGeom>
          <a:solidFill>
            <a:srgbClr val="FFFFFF"/>
          </a:solidFill>
          <a:ln>
            <a:solidFill>
              <a:srgbClr val="E1E9F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263640" y="1417320"/>
            <a:ext cx="109728" cy="4480560"/>
          </a:xfrm>
          <a:prstGeom prst="rect">
            <a:avLst/>
          </a:prstGeom>
          <a:solidFill>
            <a:srgbClr val="3570A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519672" y="1600200"/>
            <a:ext cx="4800600" cy="4160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2100" b="1">
                <a:solidFill>
                  <a:srgbClr val="1C304B"/>
                </a:solidFill>
              </a:defRPr>
            </a:pPr>
            <a:r>
              <a:t>Источники</a:t>
            </a:r>
          </a:p>
          <a:p>
            <a:pPr>
              <a:spcBef>
                <a:spcPts val="800"/>
              </a:spcBef>
              <a:defRPr sz="1500">
                <a:solidFill>
                  <a:srgbClr val="303945"/>
                </a:solidFill>
              </a:defRPr>
            </a:pPr>
            <a:r>
              <a:t>•  Smithsonian National Museum of American History — история стальной ленты Chesterman.</a:t>
            </a:r>
          </a:p>
          <a:p>
            <a:pPr>
              <a:spcBef>
                <a:spcPts val="800"/>
              </a:spcBef>
              <a:defRPr sz="1500">
                <a:solidFill>
                  <a:srgbClr val="303945"/>
                </a:solidFill>
              </a:defRPr>
            </a:pPr>
            <a:r>
              <a:t>•  NIST — история рулетки с пружинным механизмом.</a:t>
            </a:r>
          </a:p>
          <a:p>
            <a:pPr>
              <a:spcBef>
                <a:spcPts val="800"/>
              </a:spcBef>
              <a:defRPr sz="1500">
                <a:solidFill>
                  <a:srgbClr val="303945"/>
                </a:solidFill>
              </a:defRPr>
            </a:pPr>
            <a:r>
              <a:t>•  USDA Engineering Field Handbook — типы лент для геодезии.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92240" y="4663440"/>
            <a:ext cx="4800600" cy="9601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200"/>
              </a:spcAft>
              <a:defRPr sz="900">
                <a:solidFill>
                  <a:srgbClr val="3570AA"/>
                </a:solidFill>
              </a:defRPr>
            </a:pPr>
            <a:r>
              <a:t>americanhistory.si.edu/collections/object/nmah_761653</a:t>
            </a:r>
          </a:p>
          <a:p>
            <a:pPr>
              <a:spcAft>
                <a:spcPts val="200"/>
              </a:spcAft>
              <a:defRPr sz="900">
                <a:solidFill>
                  <a:srgbClr val="3570AA"/>
                </a:solidFill>
              </a:defRPr>
            </a:pPr>
            <a:r>
              <a:t>nist.gov/blogs/taking-measure/going-distance-national-tape-measure-day</a:t>
            </a:r>
          </a:p>
          <a:p>
            <a:pPr>
              <a:spcAft>
                <a:spcPts val="200"/>
              </a:spcAft>
              <a:defRPr sz="900">
                <a:solidFill>
                  <a:srgbClr val="3570AA"/>
                </a:solidFill>
              </a:defRPr>
            </a:pPr>
            <a:r>
              <a:t>irrigationtoolbox.com/NEH/Part650_EngineeringFieldHandbook/H_210_650_01.pdf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6656832"/>
            <a:ext cx="12191695" cy="201168"/>
          </a:xfrm>
          <a:prstGeom prst="rect">
            <a:avLst/>
          </a:prstGeom>
          <a:solidFill>
            <a:srgbClr val="1C304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11292840" y="6336792"/>
            <a:ext cx="45720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1000">
                <a:solidFill>
                  <a:srgbClr val="1C304B"/>
                </a:solidFill>
              </a:defRPr>
            </a:pPr>
            <a:r>
              <a:t>5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369</Words>
  <Application>Microsoft Office PowerPoint</Application>
  <PresentationFormat>Широкоэкранный</PresentationFormat>
  <Paragraphs>52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Azerty</dc:creator>
  <cp:keywords/>
  <dc:description>generated using python-pptx</dc:description>
  <cp:lastModifiedBy>Azerty</cp:lastModifiedBy>
  <cp:revision>2</cp:revision>
  <dcterms:created xsi:type="dcterms:W3CDTF">2013-01-27T09:14:16Z</dcterms:created>
  <dcterms:modified xsi:type="dcterms:W3CDTF">2026-11-05T03:28:46Z</dcterms:modified>
  <cp:category/>
</cp:coreProperties>
</file>