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972" y="78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关系图"/>
          <p:cNvPicPr>
            <a:picLocks noChangeAspect="1"/>
          </p:cNvPicPr>
          <p:nvPr/>
        </p:nvPicPr>
        <p:blipFill>
          <a:blip r:embed="rId2"/>
          <a:srcRect r="2528" b="10909"/>
          <a:stretch>
            <a:fillRect/>
          </a:stretch>
        </p:blipFill>
        <p:spPr>
          <a:xfrm>
            <a:off x="239184" y="692150"/>
            <a:ext cx="11885083" cy="6110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117" y="549275"/>
            <a:ext cx="12192000" cy="15113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44233" y="2492375"/>
            <a:ext cx="7393517" cy="12223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007533" y="620713"/>
            <a:ext cx="1036320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11/5/2026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17" y="333375"/>
            <a:ext cx="12192000" cy="100965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pic>
        <p:nvPicPr>
          <p:cNvPr id="1027" name="Picture 3" descr="关系图"/>
          <p:cNvPicPr>
            <a:picLocks noChangeAspect="1"/>
          </p:cNvPicPr>
          <p:nvPr/>
        </p:nvPicPr>
        <p:blipFill>
          <a:blip r:embed="rId13"/>
          <a:srcRect t="1094" r="8122" b="13318"/>
          <a:stretch>
            <a:fillRect/>
          </a:stretch>
        </p:blipFill>
        <p:spPr>
          <a:xfrm>
            <a:off x="7730067" y="4438650"/>
            <a:ext cx="4453467" cy="233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9" name="Rectangle 5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t>11/5/2026</a:t>
            </a:fld>
            <a:endParaRPr lang="en-US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ldLvl="0" animBg="1"/>
      <p:bldP spid="1028" grpId="0" bldLvl="0"/>
    </p:bld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Что такое </a:t>
            </a:r>
            <a:r>
              <a:rPr lang="en-US" altLang="en-US"/>
              <a:t>логарифмическ</a:t>
            </a:r>
            <a:r>
              <a:rPr lang="ru-RU" altLang="en-US"/>
              <a:t>ая</a:t>
            </a:r>
            <a:r>
              <a:rPr lang="en-US" altLang="ru-RU"/>
              <a:t> </a:t>
            </a:r>
            <a:r>
              <a:rPr lang="en-US" altLang="en-US"/>
              <a:t>линейк</a:t>
            </a:r>
            <a:r>
              <a:rPr lang="ru-RU" altLang="en-US"/>
              <a:t>а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en-US" altLang="en-US" sz="2800"/>
              <a:t>Логарифмическая</a:t>
            </a:r>
            <a:r>
              <a:rPr lang="en-US" altLang="ru-RU" sz="2800"/>
              <a:t> </a:t>
            </a:r>
            <a:r>
              <a:rPr lang="en-US" altLang="en-US" sz="2800"/>
              <a:t>линейка</a:t>
            </a:r>
            <a:r>
              <a:rPr lang="en-US" altLang="ru-RU" sz="2800"/>
              <a:t> </a:t>
            </a:r>
            <a:r>
              <a:rPr lang="en-US" altLang="en-US" sz="2800"/>
              <a:t>исторически</a:t>
            </a:r>
            <a:r>
              <a:rPr lang="en-US" altLang="ru-RU" sz="2800"/>
              <a:t> </a:t>
            </a:r>
            <a:r>
              <a:rPr lang="en-US" altLang="en-US" sz="2800"/>
              <a:t>применялась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геодезии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инженерных</a:t>
            </a:r>
            <a:r>
              <a:rPr lang="en-US" altLang="ru-RU" sz="2800"/>
              <a:t> </a:t>
            </a:r>
            <a:r>
              <a:rPr lang="en-US" altLang="en-US" sz="2800"/>
              <a:t>расчетах</a:t>
            </a:r>
            <a:r>
              <a:rPr lang="en-US" altLang="ru-RU" sz="2800"/>
              <a:t> </a:t>
            </a:r>
            <a:r>
              <a:rPr lang="en-US" altLang="en-US" sz="2800"/>
              <a:t>для</a:t>
            </a:r>
            <a:r>
              <a:rPr lang="en-US" altLang="ru-RU" sz="2800"/>
              <a:t> </a:t>
            </a:r>
            <a:r>
              <a:rPr lang="en-US" altLang="en-US" sz="2800"/>
              <a:t>быстрого</a:t>
            </a:r>
            <a:r>
              <a:rPr lang="en-US" altLang="ru-RU" sz="2800"/>
              <a:t> </a:t>
            </a:r>
            <a:r>
              <a:rPr lang="en-US" altLang="en-US" sz="2800"/>
              <a:t>вычисления</a:t>
            </a:r>
            <a:r>
              <a:rPr lang="en-US" altLang="ru-RU" sz="2800"/>
              <a:t> </a:t>
            </a:r>
            <a:r>
              <a:rPr lang="en-US" altLang="en-US" sz="2800"/>
              <a:t>расстояний</a:t>
            </a:r>
            <a:r>
              <a:rPr lang="en-US" altLang="ru-RU" sz="2800"/>
              <a:t>, </a:t>
            </a:r>
            <a:r>
              <a:rPr lang="en-US" altLang="en-US" sz="2800"/>
              <a:t>проекций</a:t>
            </a:r>
            <a:r>
              <a:rPr lang="en-US" altLang="ru-RU" sz="2800"/>
              <a:t>, </a:t>
            </a:r>
            <a:r>
              <a:rPr lang="en-US" altLang="en-US" sz="2800"/>
              <a:t>тригонометрических</a:t>
            </a:r>
            <a:r>
              <a:rPr lang="en-US" altLang="ru-RU" sz="2800"/>
              <a:t> </a:t>
            </a:r>
            <a:r>
              <a:rPr lang="en-US" altLang="en-US" sz="2800"/>
              <a:t>функций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уравнений</a:t>
            </a:r>
            <a:r>
              <a:rPr lang="en-US" altLang="ru-RU" sz="2800"/>
              <a:t> </a:t>
            </a:r>
            <a:r>
              <a:rPr lang="en-US" altLang="en-US" sz="2800"/>
              <a:t>погрешностей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полевых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</a:t>
            </a:r>
            <a:r>
              <a:rPr lang="en-US" altLang="en-US" sz="2800"/>
              <a:t>камеральных</a:t>
            </a:r>
            <a:r>
              <a:rPr lang="en-US" altLang="ru-RU" sz="2800"/>
              <a:t> </a:t>
            </a:r>
            <a:r>
              <a:rPr lang="en-US" altLang="en-US" sz="2800"/>
              <a:t>условиях</a:t>
            </a:r>
            <a:r>
              <a:rPr lang="en-US" altLang="ru-RU" sz="2800"/>
              <a:t>.</a:t>
            </a:r>
          </a:p>
        </p:txBody>
      </p:sp>
      <p:pic>
        <p:nvPicPr>
          <p:cNvPr id="8" name="Изображение 7" descr="15047983951423358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9710" y="1600200"/>
            <a:ext cx="5399405" cy="45269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чего</a:t>
            </a:r>
            <a:r>
              <a:rPr lang="en-US" altLang="ru-RU"/>
              <a:t> </a:t>
            </a:r>
            <a:r>
              <a:rPr lang="en-US" altLang="en-US"/>
              <a:t>они</a:t>
            </a:r>
            <a:r>
              <a:rPr lang="en-US" altLang="ru-RU"/>
              <a:t> </a:t>
            </a:r>
            <a:r>
              <a:rPr lang="en-US" altLang="en-US"/>
              <a:t>использовались</a:t>
            </a:r>
            <a:r>
              <a:rPr lang="en-US" altLang="ru-RU"/>
              <a:t>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/>
          </a:bodyPr>
          <a:lstStyle/>
          <a:p>
            <a:r>
              <a:rPr lang="en-US" altLang="en-US" sz="2400"/>
              <a:t>Тригонометрические</a:t>
            </a:r>
            <a:r>
              <a:rPr lang="en-US" altLang="ru-RU" sz="2400"/>
              <a:t> </a:t>
            </a:r>
            <a:r>
              <a:rPr lang="en-US" altLang="en-US" sz="2400"/>
              <a:t>вычисления</a:t>
            </a:r>
            <a:r>
              <a:rPr lang="en-US" altLang="ru-RU" sz="2400"/>
              <a:t>: </a:t>
            </a:r>
            <a:r>
              <a:rPr lang="en-US" altLang="en-US" sz="2400"/>
              <a:t>расчеты</a:t>
            </a:r>
            <a:r>
              <a:rPr lang="en-US" altLang="ru-RU" sz="2400"/>
              <a:t> </a:t>
            </a:r>
            <a:r>
              <a:rPr lang="en-US" altLang="en-US" sz="2400"/>
              <a:t>прямоугольных</a:t>
            </a:r>
            <a:r>
              <a:rPr lang="en-US" altLang="ru-RU" sz="2400"/>
              <a:t> </a:t>
            </a:r>
            <a:r>
              <a:rPr lang="en-US" altLang="en-US" sz="2400"/>
              <a:t>координат</a:t>
            </a:r>
            <a:r>
              <a:rPr lang="en-US" altLang="ru-RU" sz="2400"/>
              <a:t>, </a:t>
            </a:r>
            <a:r>
              <a:rPr lang="en-US" altLang="en-US" sz="2400"/>
              <a:t>дирекционных</a:t>
            </a:r>
            <a:r>
              <a:rPr lang="en-US" altLang="ru-RU" sz="2400"/>
              <a:t> </a:t>
            </a:r>
            <a:r>
              <a:rPr lang="en-US" altLang="en-US" sz="2400"/>
              <a:t>углов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превышений</a:t>
            </a:r>
            <a:r>
              <a:rPr lang="en-US" altLang="ru-RU" sz="2400"/>
              <a:t> (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использованием</a:t>
            </a:r>
            <a:r>
              <a:rPr lang="en-US" altLang="ru-RU" sz="2400"/>
              <a:t> </a:t>
            </a:r>
            <a:r>
              <a:rPr lang="en-US" altLang="en-US" sz="2400"/>
              <a:t>специальных</a:t>
            </a:r>
            <a:r>
              <a:rPr lang="en-US" altLang="ru-RU" sz="2400"/>
              <a:t> </a:t>
            </a:r>
            <a:r>
              <a:rPr lang="en-US" altLang="en-US" sz="2400"/>
              <a:t>шкал</a:t>
            </a:r>
            <a:r>
              <a:rPr lang="en-US" altLang="ru-RU" sz="2400"/>
              <a:t> </a:t>
            </a:r>
            <a:r>
              <a:rPr lang="en-US" altLang="en-US" sz="2400"/>
              <a:t>синусов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тангенсов</a:t>
            </a:r>
            <a:r>
              <a:rPr lang="en-US" altLang="ru-RU" sz="2400"/>
              <a:t>)</a:t>
            </a:r>
            <a:r>
              <a:rPr lang="ru-RU" altLang="en-US" sz="2400"/>
              <a:t>.</a:t>
            </a:r>
          </a:p>
          <a:p>
            <a:r>
              <a:rPr lang="en-US" altLang="en-US" sz="2400"/>
              <a:t>Переход</a:t>
            </a:r>
            <a:r>
              <a:rPr lang="en-US" altLang="ru-RU" sz="2400"/>
              <a:t> </a:t>
            </a:r>
            <a:r>
              <a:rPr lang="en-US" altLang="en-US" sz="2400"/>
              <a:t>к</a:t>
            </a:r>
            <a:r>
              <a:rPr lang="en-US" altLang="ru-RU" sz="2400"/>
              <a:t> </a:t>
            </a:r>
            <a:r>
              <a:rPr lang="en-US" altLang="en-US" sz="2400"/>
              <a:t>логарифмам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обратно</a:t>
            </a:r>
            <a:r>
              <a:rPr lang="en-US" altLang="ru-RU" sz="2400"/>
              <a:t>: </a:t>
            </a:r>
            <a:r>
              <a:rPr lang="en-US" altLang="en-US" sz="2400"/>
              <a:t>вычисление</a:t>
            </a:r>
            <a:r>
              <a:rPr lang="en-US" altLang="ru-RU" sz="2400"/>
              <a:t> </a:t>
            </a:r>
            <a:r>
              <a:rPr lang="en-US" altLang="en-US" sz="2400"/>
              <a:t>поправок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рядах</a:t>
            </a:r>
            <a:r>
              <a:rPr lang="en-US" altLang="ru-RU" sz="2400"/>
              <a:t> </a:t>
            </a:r>
            <a:r>
              <a:rPr lang="en-US" altLang="en-US" sz="2400"/>
              <a:t>триангуляции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полигонометрии</a:t>
            </a:r>
            <a:r>
              <a:rPr lang="ru-RU" altLang="en-US" sz="2400"/>
              <a:t>.</a:t>
            </a:r>
          </a:p>
          <a:p>
            <a:r>
              <a:rPr lang="en-US" altLang="en-US" sz="2400"/>
              <a:t>Масштабные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пропорциональные</a:t>
            </a:r>
            <a:r>
              <a:rPr lang="en-US" altLang="ru-RU" sz="2400"/>
              <a:t> </a:t>
            </a:r>
            <a:r>
              <a:rPr lang="en-US" altLang="en-US" sz="2400"/>
              <a:t>преобразования</a:t>
            </a:r>
            <a:r>
              <a:rPr lang="en-US" altLang="ru-RU" sz="2400"/>
              <a:t>: </a:t>
            </a:r>
            <a:r>
              <a:rPr lang="en-US" altLang="en-US" sz="2400"/>
              <a:t>умножение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деление</a:t>
            </a:r>
            <a:r>
              <a:rPr lang="en-US" altLang="ru-RU" sz="2400"/>
              <a:t> </a:t>
            </a:r>
            <a:r>
              <a:rPr lang="en-US" altLang="en-US" sz="2400"/>
              <a:t>длин</a:t>
            </a:r>
            <a:r>
              <a:rPr lang="en-US" altLang="ru-RU" sz="2400"/>
              <a:t> </a:t>
            </a:r>
            <a:r>
              <a:rPr lang="en-US" altLang="en-US" sz="2400"/>
              <a:t>линий</a:t>
            </a:r>
            <a:r>
              <a:rPr lang="en-US" altLang="ru-RU" sz="2400"/>
              <a:t>, </a:t>
            </a:r>
            <a:r>
              <a:rPr lang="en-US" altLang="en-US" sz="2400"/>
              <a:t>перевод</a:t>
            </a:r>
            <a:r>
              <a:rPr lang="en-US" altLang="ru-RU" sz="2400"/>
              <a:t> </a:t>
            </a:r>
            <a:r>
              <a:rPr lang="en-US" altLang="en-US" sz="2400"/>
              <a:t>единиц</a:t>
            </a:r>
            <a:r>
              <a:rPr lang="en-US" altLang="ru-RU" sz="2400"/>
              <a:t> </a:t>
            </a:r>
            <a:r>
              <a:rPr lang="en-US" altLang="en-US" sz="2400"/>
              <a:t>измерения</a:t>
            </a:r>
            <a:r>
              <a:rPr lang="en-US" altLang="ru-RU" sz="2400"/>
              <a:t>.</a:t>
            </a:r>
          </a:p>
          <a:p>
            <a:r>
              <a:rPr lang="en-US" altLang="en-US" sz="2400"/>
              <a:t>Специальные</a:t>
            </a:r>
            <a:r>
              <a:rPr lang="en-US" altLang="ru-RU" sz="2400"/>
              <a:t> </a:t>
            </a:r>
            <a:r>
              <a:rPr lang="en-US" altLang="en-US" sz="2400"/>
              <a:t>линейки</a:t>
            </a:r>
            <a:r>
              <a:rPr lang="en-US" altLang="ru-RU" sz="2400"/>
              <a:t>: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СССР</a:t>
            </a:r>
            <a:r>
              <a:rPr lang="en-US" altLang="ru-RU" sz="2400"/>
              <a:t> </a:t>
            </a:r>
            <a:r>
              <a:rPr lang="en-US" altLang="en-US" sz="2400"/>
              <a:t>выпускались</a:t>
            </a:r>
            <a:r>
              <a:rPr lang="en-US" altLang="ru-RU" sz="2400"/>
              <a:t> </a:t>
            </a:r>
            <a:r>
              <a:rPr lang="en-US" altLang="en-US" sz="2400"/>
              <a:t>специализированные</a:t>
            </a:r>
            <a:r>
              <a:rPr lang="en-US" altLang="ru-RU" sz="2400"/>
              <a:t> </a:t>
            </a:r>
            <a:r>
              <a:rPr lang="en-US" altLang="en-US" sz="2400"/>
              <a:t>геодезические</a:t>
            </a:r>
            <a:r>
              <a:rPr lang="en-US" altLang="ru-RU" sz="2400"/>
              <a:t> </a:t>
            </a:r>
            <a:r>
              <a:rPr lang="en-US" altLang="en-US" sz="2400"/>
              <a:t>линейки</a:t>
            </a:r>
            <a:r>
              <a:rPr lang="en-US" altLang="ru-RU" sz="2400"/>
              <a:t> (</a:t>
            </a:r>
            <a:r>
              <a:rPr lang="en-US" altLang="en-US" sz="2400"/>
              <a:t>например</a:t>
            </a:r>
            <a:r>
              <a:rPr lang="en-US" altLang="ru-RU" sz="2400"/>
              <a:t>, </a:t>
            </a:r>
            <a:r>
              <a:rPr lang="en-US" altLang="en-US" sz="2400"/>
              <a:t>счетная</a:t>
            </a:r>
            <a:r>
              <a:rPr lang="en-US" altLang="ru-RU" sz="2400"/>
              <a:t> </a:t>
            </a:r>
            <a:r>
              <a:rPr lang="en-US" altLang="en-US" sz="2400"/>
              <a:t>линейка</a:t>
            </a:r>
            <a:r>
              <a:rPr lang="en-US" altLang="ru-RU" sz="2400"/>
              <a:t> </a:t>
            </a:r>
            <a:r>
              <a:rPr lang="en-US" altLang="en-US" sz="2400"/>
              <a:t>МГМ</a:t>
            </a:r>
            <a:r>
              <a:rPr lang="en-US" altLang="ru-RU" sz="2400"/>
              <a:t> </a:t>
            </a:r>
            <a:r>
              <a:rPr lang="en-US" altLang="en-US" sz="2400"/>
              <a:t>длиной</a:t>
            </a:r>
            <a:r>
              <a:rPr lang="en-US" altLang="ru-RU" sz="2400"/>
              <a:t> 25 </a:t>
            </a:r>
            <a:r>
              <a:rPr lang="en-US" altLang="en-US" sz="2400"/>
              <a:t>см</a:t>
            </a:r>
            <a:r>
              <a:rPr lang="en-US" altLang="ru-RU" sz="2400"/>
              <a:t>), </a:t>
            </a:r>
            <a:r>
              <a:rPr lang="en-US" altLang="en-US" sz="2400"/>
              <a:t>адаптированные</a:t>
            </a:r>
            <a:r>
              <a:rPr lang="en-US" altLang="ru-RU" sz="2400"/>
              <a:t> </a:t>
            </a:r>
            <a:r>
              <a:rPr lang="en-US" altLang="en-US" sz="2400"/>
              <a:t>под</a:t>
            </a:r>
            <a:r>
              <a:rPr lang="en-US" altLang="ru-RU" sz="2400"/>
              <a:t> </a:t>
            </a:r>
            <a:r>
              <a:rPr lang="en-US" altLang="en-US" sz="2400"/>
              <a:t>инженерно</a:t>
            </a:r>
            <a:r>
              <a:rPr lang="en-US" altLang="ru-RU" sz="2400"/>
              <a:t>-</a:t>
            </a:r>
            <a:r>
              <a:rPr lang="en-US" altLang="en-US" sz="2400"/>
              <a:t>геодезические</a:t>
            </a:r>
            <a:r>
              <a:rPr lang="en-US" altLang="ru-RU" sz="2400"/>
              <a:t> </a:t>
            </a:r>
            <a:r>
              <a:rPr lang="en-US" altLang="en-US" sz="2400"/>
              <a:t>формулы</a:t>
            </a:r>
            <a:r>
              <a:rPr lang="en-US" altLang="ru-RU" sz="2400"/>
              <a:t>.</a:t>
            </a:r>
          </a:p>
        </p:txBody>
      </p:sp>
      <p:pic>
        <p:nvPicPr>
          <p:cNvPr id="5" name="Изображение 4" descr="15047975881915563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3310" y="1417955"/>
            <a:ext cx="5689600" cy="4708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Архитектура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устройство</a:t>
            </a:r>
            <a:r>
              <a:rPr lang="en-US" altLang="ru-RU"/>
              <a:t>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en-US" sz="2000"/>
              <a:t>Внешне</a:t>
            </a:r>
            <a:r>
              <a:rPr lang="en-US" altLang="ru-RU" sz="2000"/>
              <a:t> </a:t>
            </a:r>
            <a:r>
              <a:rPr lang="en-US" altLang="en-US" sz="2000"/>
              <a:t>прибор</a:t>
            </a:r>
            <a:r>
              <a:rPr lang="en-US" altLang="ru-RU" sz="2000"/>
              <a:t> </a:t>
            </a:r>
            <a:r>
              <a:rPr lang="en-US" altLang="en-US" sz="2000"/>
              <a:t>сохранял</a:t>
            </a:r>
            <a:r>
              <a:rPr lang="en-US" altLang="ru-RU" sz="2000"/>
              <a:t> </a:t>
            </a:r>
            <a:r>
              <a:rPr lang="en-US" altLang="en-US" sz="2000"/>
              <a:t>классический</a:t>
            </a:r>
            <a:r>
              <a:rPr lang="en-US" altLang="ru-RU" sz="2000"/>
              <a:t> </a:t>
            </a:r>
            <a:r>
              <a:rPr lang="en-US" altLang="en-US" sz="2000"/>
              <a:t>формфактор</a:t>
            </a:r>
            <a:r>
              <a:rPr lang="en-US" altLang="ru-RU" sz="2000"/>
              <a:t>: </a:t>
            </a:r>
            <a:r>
              <a:rPr lang="en-US" altLang="en-US" sz="2000"/>
              <a:t>корпус</a:t>
            </a:r>
            <a:r>
              <a:rPr lang="en-US" altLang="ru-RU" sz="2000"/>
              <a:t> (</a:t>
            </a:r>
            <a:r>
              <a:rPr lang="en-US" altLang="en-US" sz="2000"/>
              <a:t>станина</a:t>
            </a:r>
            <a:r>
              <a:rPr lang="en-US" altLang="ru-RU" sz="2000"/>
              <a:t>), </a:t>
            </a:r>
            <a:r>
              <a:rPr lang="en-US" altLang="en-US" sz="2000"/>
              <a:t>выдвижной</a:t>
            </a:r>
            <a:r>
              <a:rPr lang="en-US" altLang="ru-RU" sz="2000"/>
              <a:t> </a:t>
            </a:r>
            <a:r>
              <a:rPr lang="en-US" altLang="en-US" sz="2000"/>
              <a:t>движок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оптический</a:t>
            </a:r>
            <a:r>
              <a:rPr lang="en-US" altLang="ru-RU" sz="2000"/>
              <a:t> </a:t>
            </a:r>
            <a:r>
              <a:rPr lang="en-US" altLang="en-US" sz="2000"/>
              <a:t>прозрачный</a:t>
            </a:r>
            <a:r>
              <a:rPr lang="en-US" altLang="ru-RU" sz="2000"/>
              <a:t> </a:t>
            </a:r>
            <a:r>
              <a:rPr lang="en-US" altLang="en-US" sz="2000"/>
              <a:t>бегунок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визирной</a:t>
            </a:r>
            <a:r>
              <a:rPr lang="en-US" altLang="ru-RU" sz="2000"/>
              <a:t> </a:t>
            </a:r>
            <a:r>
              <a:rPr lang="en-US" altLang="en-US" sz="2000"/>
              <a:t>нитью</a:t>
            </a:r>
            <a:r>
              <a:rPr lang="en-US" altLang="ru-RU" sz="2000"/>
              <a:t>. </a:t>
            </a:r>
            <a:r>
              <a:rPr lang="en-US" altLang="en-US" sz="2000"/>
              <a:t>Главная</a:t>
            </a:r>
            <a:r>
              <a:rPr lang="en-US" altLang="ru-RU" sz="2000"/>
              <a:t> </a:t>
            </a:r>
            <a:r>
              <a:rPr lang="en-US" altLang="en-US" sz="2000"/>
              <a:t>магия</a:t>
            </a:r>
            <a:r>
              <a:rPr lang="en-US" altLang="ru-RU" sz="2000"/>
              <a:t> </a:t>
            </a:r>
            <a:r>
              <a:rPr lang="en-US" altLang="en-US" sz="2000"/>
              <a:t>заключалась</a:t>
            </a:r>
            <a:r>
              <a:rPr lang="en-US" altLang="ru-RU" sz="2000"/>
              <a:t> </a:t>
            </a:r>
            <a:r>
              <a:rPr lang="en-US" altLang="en-US" sz="2000"/>
              <a:t>в</a:t>
            </a:r>
            <a:r>
              <a:rPr lang="en-US" altLang="ru-RU" sz="2000"/>
              <a:t> </a:t>
            </a:r>
            <a:r>
              <a:rPr lang="en-US" altLang="en-US" sz="2000"/>
              <a:t>разметке</a:t>
            </a:r>
            <a:r>
              <a:rPr lang="en-US" altLang="ru-RU" sz="2000"/>
              <a:t> </a:t>
            </a:r>
            <a:r>
              <a:rPr lang="en-US" altLang="en-US" sz="2000"/>
              <a:t>её</a:t>
            </a:r>
            <a:r>
              <a:rPr lang="en-US" altLang="ru-RU" sz="2000"/>
              <a:t> </a:t>
            </a:r>
            <a:r>
              <a:rPr lang="en-US" altLang="en-US" sz="2000"/>
              <a:t>шкал</a:t>
            </a:r>
            <a:r>
              <a:rPr lang="en-US" altLang="ru-RU" sz="2000"/>
              <a:t>.</a:t>
            </a:r>
          </a:p>
          <a:p>
            <a:pPr algn="l"/>
            <a:r>
              <a:rPr lang="en-US" altLang="en-US" sz="2000"/>
              <a:t>Вместо</a:t>
            </a:r>
            <a:r>
              <a:rPr lang="en-US" altLang="ru-RU" sz="2000"/>
              <a:t> </a:t>
            </a:r>
            <a:r>
              <a:rPr lang="en-US" altLang="en-US" sz="2000"/>
              <a:t>привычных</a:t>
            </a:r>
            <a:r>
              <a:rPr lang="en-US" altLang="ru-RU" sz="2000"/>
              <a:t> </a:t>
            </a:r>
            <a:r>
              <a:rPr lang="en-US" altLang="en-US" sz="2000"/>
              <a:t>инженерам</a:t>
            </a:r>
            <a:r>
              <a:rPr lang="en-US" altLang="ru-RU" sz="2000"/>
              <a:t> </a:t>
            </a:r>
            <a:r>
              <a:rPr lang="en-US" altLang="en-US" sz="2000"/>
              <a:t>шкал</a:t>
            </a:r>
            <a:r>
              <a:rPr lang="en-US" altLang="ru-RU" sz="2000"/>
              <a:t> </a:t>
            </a:r>
            <a:r>
              <a:rPr lang="en-US" altLang="en-US" sz="2000"/>
              <a:t>кубов</a:t>
            </a:r>
            <a:r>
              <a:rPr lang="en-US" altLang="ru-RU" sz="2000"/>
              <a:t> (K) </a:t>
            </a:r>
            <a:r>
              <a:rPr lang="en-US" altLang="en-US" sz="2000"/>
              <a:t>или</a:t>
            </a:r>
            <a:r>
              <a:rPr lang="en-US" altLang="ru-RU" sz="2000"/>
              <a:t> </a:t>
            </a:r>
            <a:r>
              <a:rPr lang="en-US" altLang="en-US" sz="2000"/>
              <a:t>обратных</a:t>
            </a:r>
            <a:r>
              <a:rPr lang="en-US" altLang="ru-RU" sz="2000"/>
              <a:t> </a:t>
            </a:r>
            <a:r>
              <a:rPr lang="en-US" altLang="en-US" sz="2000"/>
              <a:t>величин</a:t>
            </a:r>
            <a:r>
              <a:rPr lang="en-US" altLang="ru-RU" sz="2000"/>
              <a:t> (CI),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геодезическую</a:t>
            </a:r>
            <a:r>
              <a:rPr lang="en-US" altLang="ru-RU" sz="2000"/>
              <a:t> </a:t>
            </a:r>
            <a:r>
              <a:rPr lang="en-US" altLang="en-US" sz="2000"/>
              <a:t>линейку</a:t>
            </a:r>
            <a:r>
              <a:rPr lang="en-US" altLang="ru-RU" sz="2000"/>
              <a:t> </a:t>
            </a:r>
            <a:r>
              <a:rPr lang="en-US" altLang="en-US" sz="2000"/>
              <a:t>были</a:t>
            </a:r>
            <a:r>
              <a:rPr lang="en-US" altLang="ru-RU" sz="2000"/>
              <a:t> </a:t>
            </a:r>
            <a:r>
              <a:rPr lang="en-US" altLang="en-US" sz="2000"/>
              <a:t>нанесены</a:t>
            </a:r>
            <a:r>
              <a:rPr lang="en-US" altLang="ru-RU" sz="2000"/>
              <a:t> </a:t>
            </a:r>
            <a:r>
              <a:rPr lang="en-US" altLang="en-US" sz="2000"/>
              <a:t>тригонометрические</a:t>
            </a:r>
            <a:r>
              <a:rPr lang="en-US" altLang="ru-RU" sz="2000"/>
              <a:t> </a:t>
            </a:r>
            <a:r>
              <a:rPr lang="en-US" altLang="en-US" sz="2000"/>
              <a:t>зависимости</a:t>
            </a:r>
            <a:r>
              <a:rPr lang="en-US" altLang="ru-RU" sz="2000"/>
              <a:t>, </a:t>
            </a:r>
            <a:r>
              <a:rPr lang="en-US" altLang="en-US" sz="2000"/>
              <a:t>жестко</a:t>
            </a:r>
            <a:r>
              <a:rPr lang="en-US" altLang="ru-RU" sz="2000"/>
              <a:t> </a:t>
            </a:r>
            <a:r>
              <a:rPr lang="en-US" altLang="en-US" sz="2000"/>
              <a:t>привязанные</a:t>
            </a:r>
            <a:r>
              <a:rPr lang="en-US" altLang="ru-RU" sz="2000"/>
              <a:t> </a:t>
            </a:r>
            <a:r>
              <a:rPr lang="en-US" altLang="en-US" sz="2000"/>
              <a:t>к</a:t>
            </a:r>
            <a:r>
              <a:rPr lang="en-US" altLang="ru-RU" sz="2000"/>
              <a:t> </a:t>
            </a:r>
            <a:r>
              <a:rPr lang="en-US" altLang="en-US" sz="2000"/>
              <a:t>формулам</a:t>
            </a:r>
            <a:r>
              <a:rPr lang="en-US" altLang="ru-RU" sz="2000"/>
              <a:t> </a:t>
            </a:r>
            <a:r>
              <a:rPr lang="en-US" altLang="en-US" sz="2000"/>
              <a:t>нитяного</a:t>
            </a:r>
            <a:r>
              <a:rPr lang="en-US" altLang="ru-RU" sz="2000"/>
              <a:t> </a:t>
            </a:r>
            <a:r>
              <a:rPr lang="en-US" altLang="en-US" sz="2000"/>
              <a:t>дальномера</a:t>
            </a:r>
            <a:r>
              <a:rPr lang="ru-RU" altLang="en-US" sz="2000"/>
              <a:t>.</a:t>
            </a:r>
          </a:p>
          <a:p>
            <a:pPr marL="457200" indent="-457200" algn="l">
              <a:buAutoNum type="arabicPeriod"/>
            </a:pPr>
            <a:r>
              <a:rPr lang="en-US" altLang="en-US" sz="2000"/>
              <a:t>Шкала</a:t>
            </a:r>
            <a:r>
              <a:rPr lang="ru-RU" altLang="en-US" sz="2000"/>
              <a:t> </a:t>
            </a:r>
            <a:r>
              <a:rPr lang="en-US" altLang="en-US" sz="2000"/>
              <a:t>cos2v</a:t>
            </a:r>
            <a:r>
              <a:rPr lang="en-US" altLang="ru-RU" sz="2000"/>
              <a:t>— </a:t>
            </a:r>
            <a:r>
              <a:rPr lang="en-US" altLang="en-US" sz="2000"/>
              <a:t>использовалась</a:t>
            </a:r>
            <a:r>
              <a:rPr lang="en-US" altLang="ru-RU" sz="2000"/>
              <a:t> </a:t>
            </a:r>
            <a:r>
              <a:rPr lang="en-US" altLang="en-US" sz="2000"/>
              <a:t>для</a:t>
            </a:r>
            <a:r>
              <a:rPr lang="en-US" altLang="ru-RU" sz="2000"/>
              <a:t> </a:t>
            </a:r>
            <a:r>
              <a:rPr lang="en-US" altLang="en-US" sz="2000"/>
              <a:t>мгновенного</a:t>
            </a:r>
            <a:r>
              <a:rPr lang="en-US" altLang="ru-RU" sz="2000"/>
              <a:t> </a:t>
            </a:r>
            <a:r>
              <a:rPr lang="en-US" altLang="en-US" sz="2000"/>
              <a:t>нахождения</a:t>
            </a:r>
            <a:r>
              <a:rPr lang="en-US" altLang="ru-RU" sz="2000"/>
              <a:t> </a:t>
            </a:r>
            <a:r>
              <a:rPr lang="en-US" altLang="en-US" sz="2000"/>
              <a:t>горизонтального</a:t>
            </a:r>
            <a:r>
              <a:rPr lang="en-US" altLang="ru-RU" sz="2000"/>
              <a:t> </a:t>
            </a:r>
            <a:r>
              <a:rPr lang="en-US" altLang="en-US" sz="2000"/>
              <a:t>проложения (S)</a:t>
            </a:r>
          </a:p>
          <a:p>
            <a:pPr marL="457200" indent="-457200" algn="l">
              <a:buAutoNum type="arabicPeriod"/>
            </a:pPr>
            <a:r>
              <a:rPr lang="en-US" altLang="en-US" sz="2000"/>
              <a:t>Шкала 1/2sin2v </a:t>
            </a:r>
            <a:r>
              <a:rPr lang="en-US" altLang="ru-RU" sz="2000"/>
              <a:t>— </a:t>
            </a:r>
            <a:r>
              <a:rPr lang="en-US" altLang="en-US" sz="2000"/>
              <a:t>применялась</a:t>
            </a:r>
            <a:r>
              <a:rPr lang="en-US" altLang="ru-RU" sz="2000"/>
              <a:t> </a:t>
            </a:r>
            <a:r>
              <a:rPr lang="en-US" altLang="en-US" sz="2000"/>
              <a:t>для</a:t>
            </a:r>
            <a:r>
              <a:rPr lang="en-US" altLang="ru-RU" sz="2000"/>
              <a:t> </a:t>
            </a:r>
            <a:r>
              <a:rPr lang="en-US" altLang="en-US" sz="2000"/>
              <a:t>моментального</a:t>
            </a:r>
            <a:r>
              <a:rPr lang="en-US" altLang="ru-RU" sz="2000"/>
              <a:t> </a:t>
            </a:r>
            <a:r>
              <a:rPr lang="en-US" altLang="en-US" sz="2000"/>
              <a:t>расчета</a:t>
            </a:r>
            <a:r>
              <a:rPr lang="en-US" altLang="ru-RU" sz="2000"/>
              <a:t> </a:t>
            </a:r>
            <a:r>
              <a:rPr lang="en-US" altLang="en-US" sz="2000"/>
              <a:t>высотного</a:t>
            </a:r>
            <a:r>
              <a:rPr lang="en-US" altLang="ru-RU" sz="2000"/>
              <a:t> </a:t>
            </a:r>
            <a:r>
              <a:rPr lang="en-US" altLang="en-US" sz="2000"/>
              <a:t>превышения</a:t>
            </a:r>
            <a:r>
              <a:rPr lang="en-US" altLang="ru-RU" sz="2000"/>
              <a:t> (h)</a:t>
            </a:r>
          </a:p>
          <a:p>
            <a:pPr marL="457200" indent="-457200" algn="l">
              <a:buAutoNum type="arabicPeriod"/>
            </a:pPr>
            <a:r>
              <a:rPr lang="en-US" altLang="en-US" sz="2000"/>
              <a:t>Шкала</a:t>
            </a:r>
            <a:r>
              <a:rPr lang="en-US" altLang="ru-RU" sz="2000"/>
              <a:t> </a:t>
            </a:r>
            <a:r>
              <a:rPr lang="en-US" altLang="en-US" sz="2000"/>
              <a:t>малых</a:t>
            </a:r>
            <a:r>
              <a:rPr lang="en-US" altLang="ru-RU" sz="2000"/>
              <a:t> </a:t>
            </a:r>
            <a:r>
              <a:rPr lang="en-US" altLang="en-US" sz="2000"/>
              <a:t>углов</a:t>
            </a:r>
            <a:r>
              <a:rPr lang="en-US" altLang="ru-RU" sz="2000"/>
              <a:t> (</a:t>
            </a:r>
            <a:r>
              <a:rPr lang="ru-RU" altLang="ru-RU" sz="2000"/>
              <a:t>от 0</a:t>
            </a:r>
            <a:r>
              <a:rPr lang="ru-RU" altLang="ru-RU" sz="2000">
                <a:latin typeface="Calibri" panose="020F0502020204030204" charset="0"/>
              </a:rPr>
              <a:t>°</a:t>
            </a:r>
            <a:r>
              <a:rPr lang="ru-RU" altLang="ru-RU" sz="2000"/>
              <a:t>до 2</a:t>
            </a:r>
            <a:r>
              <a:rPr lang="ru-RU" altLang="ru-RU" sz="2000">
                <a:latin typeface="Calibri" panose="020F0502020204030204" charset="0"/>
              </a:rPr>
              <a:t>°</a:t>
            </a:r>
            <a:r>
              <a:rPr lang="ru-RU" altLang="ru-RU" sz="2000"/>
              <a:t>или 3</a:t>
            </a:r>
            <a:r>
              <a:rPr lang="ru-RU" altLang="ru-RU" sz="2000">
                <a:latin typeface="Calibri" panose="020F0502020204030204" charset="0"/>
              </a:rPr>
              <a:t>°</a:t>
            </a:r>
            <a:r>
              <a:rPr lang="ru-RU" altLang="ru-RU" sz="2000"/>
              <a:t>)</a:t>
            </a:r>
            <a:r>
              <a:rPr lang="en-US" altLang="ru-RU" sz="2000"/>
              <a:t>  — </a:t>
            </a:r>
            <a:r>
              <a:rPr lang="en-US" altLang="en-US" sz="2000"/>
              <a:t>со</a:t>
            </a:r>
            <a:r>
              <a:rPr lang="en-US" altLang="ru-RU" sz="2000"/>
              <a:t> </a:t>
            </a:r>
            <a:r>
              <a:rPr lang="en-US" altLang="en-US" sz="2000"/>
              <a:t>специальными</a:t>
            </a:r>
            <a:r>
              <a:rPr lang="en-US" altLang="ru-RU" sz="2000"/>
              <a:t> </a:t>
            </a:r>
            <a:r>
              <a:rPr lang="en-US" altLang="en-US" sz="2000"/>
              <a:t>метками</a:t>
            </a:r>
            <a:r>
              <a:rPr lang="en-US" altLang="ru-RU" sz="2000"/>
              <a:t> </a:t>
            </a:r>
            <a:r>
              <a:rPr lang="en-US" altLang="en-US" sz="2000"/>
              <a:t>в</a:t>
            </a:r>
            <a:r>
              <a:rPr lang="en-US" altLang="ru-RU" sz="2000"/>
              <a:t> </a:t>
            </a:r>
            <a:r>
              <a:rPr lang="en-US" altLang="en-US" sz="2000"/>
              <a:t>минутах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секундах</a:t>
            </a:r>
            <a:r>
              <a:rPr lang="en-US" altLang="ru-RU" sz="2000"/>
              <a:t>. </a:t>
            </a:r>
            <a:r>
              <a:rPr lang="en-US" altLang="en-US" sz="2000"/>
              <a:t>Геодезические</a:t>
            </a:r>
            <a:r>
              <a:rPr lang="en-US" altLang="ru-RU" sz="2000"/>
              <a:t> </a:t>
            </a:r>
            <a:r>
              <a:rPr lang="en-US" altLang="en-US" sz="2000"/>
              <a:t>измерения</a:t>
            </a:r>
            <a:r>
              <a:rPr lang="en-US" altLang="ru-RU" sz="2000"/>
              <a:t> </a:t>
            </a:r>
            <a:r>
              <a:rPr lang="en-US" altLang="en-US" sz="2000"/>
              <a:t>часто</a:t>
            </a:r>
            <a:r>
              <a:rPr lang="en-US" altLang="ru-RU" sz="2000"/>
              <a:t> </a:t>
            </a:r>
            <a:r>
              <a:rPr lang="en-US" altLang="en-US" sz="2000"/>
              <a:t>оперируют</a:t>
            </a:r>
            <a:r>
              <a:rPr lang="en-US" altLang="ru-RU" sz="2000"/>
              <a:t> </a:t>
            </a:r>
            <a:r>
              <a:rPr lang="en-US" altLang="en-US" sz="2000"/>
              <a:t>долями</a:t>
            </a:r>
            <a:r>
              <a:rPr lang="en-US" altLang="ru-RU" sz="2000"/>
              <a:t> </a:t>
            </a:r>
            <a:r>
              <a:rPr lang="en-US" altLang="en-US" sz="2000"/>
              <a:t>градуса</a:t>
            </a:r>
            <a:r>
              <a:rPr lang="en-US" altLang="ru-RU" sz="2000"/>
              <a:t>,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обычные</a:t>
            </a:r>
            <a:r>
              <a:rPr lang="en-US" altLang="ru-RU" sz="2000"/>
              <a:t> </a:t>
            </a:r>
            <a:r>
              <a:rPr lang="en-US" altLang="en-US" sz="2000"/>
              <a:t>шкалы</a:t>
            </a:r>
            <a:r>
              <a:rPr lang="en-US" altLang="ru-RU" sz="2000"/>
              <a:t> </a:t>
            </a:r>
            <a:r>
              <a:rPr lang="en-US" altLang="en-US" sz="2000"/>
              <a:t>не</a:t>
            </a:r>
            <a:r>
              <a:rPr lang="en-US" altLang="ru-RU" sz="2000"/>
              <a:t> </a:t>
            </a:r>
            <a:r>
              <a:rPr lang="en-US" altLang="en-US" sz="2000"/>
              <a:t>давали</a:t>
            </a:r>
            <a:r>
              <a:rPr lang="en-US" altLang="ru-RU" sz="2000"/>
              <a:t> </a:t>
            </a:r>
            <a:r>
              <a:rPr lang="en-US" altLang="en-US" sz="2000"/>
              <a:t>нужной</a:t>
            </a:r>
            <a:r>
              <a:rPr lang="en-US" altLang="ru-RU" sz="2000"/>
              <a:t> </a:t>
            </a:r>
            <a:r>
              <a:rPr lang="en-US" altLang="en-US" sz="2000"/>
              <a:t>точности</a:t>
            </a:r>
            <a:r>
              <a:rPr lang="en-US" altLang="ru-RU" sz="2000"/>
              <a:t> </a:t>
            </a:r>
            <a:r>
              <a:rPr lang="en-US" altLang="en-US" sz="2000"/>
              <a:t>для</a:t>
            </a:r>
            <a:r>
              <a:rPr lang="en-US" altLang="ru-RU" sz="2000"/>
              <a:t> </a:t>
            </a:r>
            <a:r>
              <a:rPr lang="en-US" altLang="en-US" sz="2000"/>
              <a:t>поправок</a:t>
            </a:r>
            <a:r>
              <a:rPr lang="en-US" altLang="ru-RU" sz="2000"/>
              <a:t> </a:t>
            </a:r>
            <a:r>
              <a:rPr lang="en-US" altLang="en-US" sz="2000"/>
              <a:t>за</a:t>
            </a:r>
            <a:r>
              <a:rPr lang="en-US" altLang="ru-RU" sz="2000"/>
              <a:t> </a:t>
            </a:r>
            <a:r>
              <a:rPr lang="en-US" altLang="en-US" sz="2000"/>
              <a:t>центрировку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редукцию</a:t>
            </a:r>
            <a:r>
              <a:rPr lang="en-US" altLang="ru-RU" sz="2000"/>
              <a:t>.</a:t>
            </a:r>
          </a:p>
          <a:p>
            <a:pPr marL="457200" indent="-457200" algn="l">
              <a:buAutoNum type="arabicPeriod"/>
            </a:pPr>
            <a:endParaRPr lang="en-US" altLang="ru-RU" sz="2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Принцип</a:t>
            </a:r>
            <a:r>
              <a:rPr lang="en-US" altLang="ru-RU"/>
              <a:t> </a:t>
            </a:r>
            <a:r>
              <a:rPr lang="en-US" altLang="en-US"/>
              <a:t>работы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"/>
          </p:nvPr>
        </p:nvSpPr>
        <p:spPr>
          <a:xfrm>
            <a:off x="235585" y="1485900"/>
            <a:ext cx="10927715" cy="5372100"/>
          </a:xfrm>
        </p:spPr>
        <p:txBody>
          <a:bodyPr>
            <a:normAutofit/>
          </a:bodyPr>
          <a:lstStyle/>
          <a:p>
            <a:r>
              <a:rPr altLang="en-US" sz="2000">
                <a:sym typeface="+mn-ea"/>
              </a:rPr>
              <a:t>При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выполнении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тахеометрической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съемки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геодезист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наводил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теодолит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на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рейку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и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получал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два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значения</a:t>
            </a:r>
            <a:r>
              <a:rPr altLang="ru-RU" sz="2000">
                <a:sym typeface="+mn-ea"/>
              </a:rPr>
              <a:t>:</a:t>
            </a:r>
            <a:endParaRPr lang="en-US" altLang="ru-RU" sz="200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altLang="en-US" sz="2000">
                <a:sym typeface="+mn-ea"/>
              </a:rPr>
              <a:t>Расстояние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по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нитяному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дальномеру</a:t>
            </a:r>
            <a:r>
              <a:rPr altLang="ru-RU" sz="2000">
                <a:sym typeface="+mn-ea"/>
              </a:rPr>
              <a:t> (</a:t>
            </a:r>
            <a:r>
              <a:rPr altLang="en-US" sz="2000">
                <a:sym typeface="+mn-ea"/>
              </a:rPr>
              <a:t>например</a:t>
            </a:r>
            <a:r>
              <a:rPr altLang="ru-RU" sz="2000">
                <a:sym typeface="+mn-ea"/>
              </a:rPr>
              <a:t>,D=84</a:t>
            </a:r>
            <a:r>
              <a:rPr lang="ru-RU" altLang="ru-RU" sz="2000">
                <a:sym typeface="+mn-ea"/>
              </a:rPr>
              <a:t> метра)</a:t>
            </a:r>
            <a:endParaRPr lang="ru-RU" altLang="ru-RU" sz="200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altLang="en-US" sz="2000">
                <a:sym typeface="+mn-ea"/>
              </a:rPr>
              <a:t>Вертикальный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угол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наклона</a:t>
            </a:r>
            <a:r>
              <a:rPr altLang="ru-RU" sz="2000">
                <a:sym typeface="+mn-ea"/>
              </a:rPr>
              <a:t> </a:t>
            </a:r>
            <a:r>
              <a:rPr altLang="en-US" sz="2000">
                <a:sym typeface="+mn-ea"/>
              </a:rPr>
              <a:t>трубы</a:t>
            </a:r>
            <a:r>
              <a:rPr altLang="ru-RU" sz="2000">
                <a:sym typeface="+mn-ea"/>
              </a:rPr>
              <a:t> (</a:t>
            </a:r>
            <a:r>
              <a:rPr altLang="en-US" sz="2000">
                <a:sym typeface="+mn-ea"/>
              </a:rPr>
              <a:t>например</a:t>
            </a:r>
            <a:r>
              <a:rPr altLang="ru-RU" sz="2000">
                <a:sym typeface="+mn-ea"/>
              </a:rPr>
              <a:t>, v= 7</a:t>
            </a:r>
            <a:r>
              <a:rPr altLang="ru-RU" sz="2000">
                <a:latin typeface="Calibri" panose="020F0502020204030204" charset="0"/>
                <a:sym typeface="+mn-ea"/>
              </a:rPr>
              <a:t>°15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')</a:t>
            </a:r>
            <a:endParaRPr lang="en-US" altLang="ru-RU" sz="2000">
              <a:latin typeface="Calibri" panose="020F0502020204030204" charset="0"/>
              <a:cs typeface="Calibri" panose="020F0502020204030204" charset="0"/>
            </a:endParaRPr>
          </a:p>
          <a:p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Обычная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линейка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заставила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бы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специалиста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сначала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найти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по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таблицам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синус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,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умножить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его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на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косинус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,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затем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умножить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на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84.</a:t>
            </a:r>
            <a:endParaRPr lang="en-US" altLang="ru-RU" sz="2000">
              <a:latin typeface="Calibri" panose="020F0502020204030204" charset="0"/>
              <a:cs typeface="Calibri" panose="020F0502020204030204" charset="0"/>
            </a:endParaRPr>
          </a:p>
          <a:p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Специализированная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геодезическая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линейка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решала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это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в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одно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движение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altLang="en-US" sz="2000">
                <a:latin typeface="Calibri" panose="020F0502020204030204" charset="0"/>
                <a:cs typeface="Calibri" panose="020F0502020204030204" charset="0"/>
                <a:sym typeface="+mn-ea"/>
              </a:rPr>
              <a:t>движка</a:t>
            </a:r>
            <a:r>
              <a:rPr altLang="ru-RU" sz="2000">
                <a:latin typeface="Calibri" panose="020F0502020204030204" charset="0"/>
                <a:cs typeface="Calibri" panose="020F0502020204030204" charset="0"/>
                <a:sym typeface="+mn-ea"/>
              </a:rPr>
              <a:t>:</a:t>
            </a:r>
            <a:endParaRPr lang="en-US" altLang="ru-RU" sz="2000">
              <a:latin typeface="Calibri" panose="020F0502020204030204" charset="0"/>
              <a:cs typeface="Calibri" panose="020F0502020204030204" charset="0"/>
            </a:endParaRPr>
          </a:p>
          <a:p>
            <a:pPr marL="457200" indent="-457200">
              <a:buAutoNum type="arabicPeriod"/>
            </a:pPr>
            <a:r>
              <a:rPr lang="en-US" altLang="en-US" sz="2000"/>
              <a:t>Для</a:t>
            </a:r>
            <a:r>
              <a:rPr lang="en-US" altLang="ru-RU" sz="2000"/>
              <a:t> </a:t>
            </a:r>
            <a:r>
              <a:rPr lang="en-US" altLang="en-US" sz="2000"/>
              <a:t>вычисления</a:t>
            </a:r>
            <a:r>
              <a:rPr lang="en-US" altLang="ru-RU" sz="2000"/>
              <a:t> </a:t>
            </a:r>
            <a:r>
              <a:rPr lang="en-US" altLang="en-US" sz="2000"/>
              <a:t>превышения (h)</a:t>
            </a:r>
            <a:r>
              <a:rPr lang="en-US" altLang="ru-RU" sz="2000"/>
              <a:t> </a:t>
            </a:r>
            <a:r>
              <a:rPr lang="en-US" altLang="en-US" sz="2000"/>
              <a:t>Инженер</a:t>
            </a:r>
            <a:r>
              <a:rPr lang="en-US" altLang="ru-RU" sz="2000"/>
              <a:t> </a:t>
            </a:r>
            <a:r>
              <a:rPr lang="en-US" altLang="en-US" sz="2000"/>
              <a:t>сдвигал</a:t>
            </a:r>
            <a:r>
              <a:rPr lang="en-US" altLang="ru-RU" sz="2000"/>
              <a:t> </a:t>
            </a:r>
            <a:r>
              <a:rPr lang="en-US" altLang="en-US" sz="2000"/>
              <a:t>визирную</a:t>
            </a:r>
            <a:r>
              <a:rPr lang="en-US" altLang="ru-RU" sz="2000"/>
              <a:t> </a:t>
            </a:r>
            <a:r>
              <a:rPr lang="en-US" altLang="en-US" sz="2000"/>
              <a:t>нить</a:t>
            </a:r>
            <a:r>
              <a:rPr lang="en-US" altLang="ru-RU" sz="2000"/>
              <a:t> </a:t>
            </a:r>
            <a:r>
              <a:rPr lang="en-US" altLang="en-US" sz="2000"/>
              <a:t>бегунка</a:t>
            </a:r>
            <a:r>
              <a:rPr lang="en-US" altLang="ru-RU" sz="2000"/>
              <a:t>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отметку</a:t>
            </a:r>
            <a:r>
              <a:rPr lang="en-US" altLang="ru-RU" sz="2000"/>
              <a:t> </a:t>
            </a:r>
            <a:r>
              <a:rPr lang="en-US" altLang="en-US" sz="2000"/>
              <a:t>расстояния</a:t>
            </a:r>
            <a:r>
              <a:rPr lang="en-US" altLang="ru-RU" sz="2000"/>
              <a:t> (84)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основной</a:t>
            </a:r>
            <a:r>
              <a:rPr lang="en-US" altLang="ru-RU" sz="2000"/>
              <a:t> </a:t>
            </a:r>
            <a:r>
              <a:rPr lang="en-US" altLang="en-US" sz="2000"/>
              <a:t>шкале</a:t>
            </a:r>
            <a:r>
              <a:rPr lang="en-US" altLang="ru-RU" sz="2000"/>
              <a:t>. </a:t>
            </a:r>
            <a:r>
              <a:rPr lang="en-US" altLang="en-US" sz="2000"/>
              <a:t>Затем</a:t>
            </a:r>
            <a:r>
              <a:rPr lang="en-US" altLang="ru-RU" sz="2000"/>
              <a:t> </a:t>
            </a:r>
            <a:r>
              <a:rPr lang="en-US" altLang="en-US" sz="2000"/>
              <a:t>подводил</a:t>
            </a:r>
            <a:r>
              <a:rPr lang="en-US" altLang="ru-RU" sz="2000"/>
              <a:t> </a:t>
            </a:r>
            <a:r>
              <a:rPr lang="en-US" altLang="en-US" sz="2000"/>
              <a:t>движок</a:t>
            </a:r>
            <a:r>
              <a:rPr lang="en-US" altLang="ru-RU" sz="2000"/>
              <a:t> </a:t>
            </a:r>
            <a:r>
              <a:rPr lang="en-US" altLang="en-US" sz="2000"/>
              <a:t>так</a:t>
            </a:r>
            <a:r>
              <a:rPr lang="en-US" altLang="ru-RU" sz="2000"/>
              <a:t>, </a:t>
            </a:r>
            <a:r>
              <a:rPr lang="en-US" altLang="en-US" sz="2000"/>
              <a:t>чтобы</a:t>
            </a:r>
            <a:r>
              <a:rPr lang="en-US" altLang="ru-RU" sz="2000"/>
              <a:t> </a:t>
            </a:r>
            <a:r>
              <a:rPr lang="en-US" altLang="en-US" sz="2000"/>
              <a:t>значение</a:t>
            </a:r>
            <a:r>
              <a:rPr lang="en-US" altLang="ru-RU" sz="2000"/>
              <a:t> </a:t>
            </a:r>
            <a:r>
              <a:rPr lang="en-US" altLang="en-US" sz="2000"/>
              <a:t>угла</a:t>
            </a:r>
            <a:r>
              <a:rPr lang="en-US" altLang="ru-RU" sz="2000"/>
              <a:t> (7</a:t>
            </a:r>
            <a:r>
              <a:rPr lang="en-US" altLang="ru-RU" sz="2000">
                <a:latin typeface="Calibri" panose="020F0502020204030204" charset="0"/>
              </a:rPr>
              <a:t>°</a:t>
            </a:r>
            <a:r>
              <a:rPr lang="en-US" altLang="ru-RU" sz="2000"/>
              <a:t> 15')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шкале 1/2sin2v</a:t>
            </a:r>
            <a:r>
              <a:rPr lang="en-US" altLang="ru-RU" sz="2000"/>
              <a:t>  </a:t>
            </a:r>
            <a:r>
              <a:rPr lang="en-US" altLang="en-US" sz="2000"/>
              <a:t>совпало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нитью</a:t>
            </a:r>
            <a:r>
              <a:rPr lang="en-US" altLang="ru-RU" sz="2000"/>
              <a:t> </a:t>
            </a:r>
            <a:r>
              <a:rPr lang="en-US" altLang="en-US" sz="2000"/>
              <a:t>бегунка</a:t>
            </a:r>
            <a:r>
              <a:rPr lang="en-US" altLang="ru-RU" sz="2000"/>
              <a:t>. </a:t>
            </a:r>
            <a:r>
              <a:rPr lang="en-US" altLang="en-US" sz="2000"/>
              <a:t>Напротив</a:t>
            </a:r>
            <a:r>
              <a:rPr lang="en-US" altLang="ru-RU" sz="2000"/>
              <a:t> </a:t>
            </a:r>
            <a:r>
              <a:rPr lang="en-US" altLang="en-US" sz="2000"/>
              <a:t>нулевой</a:t>
            </a:r>
            <a:r>
              <a:rPr lang="en-US" altLang="ru-RU" sz="2000"/>
              <a:t> </a:t>
            </a:r>
            <a:r>
              <a:rPr lang="en-US" altLang="en-US" sz="2000"/>
              <a:t>отметки</a:t>
            </a:r>
            <a:r>
              <a:rPr lang="en-US" altLang="ru-RU" sz="2000"/>
              <a:t> (</a:t>
            </a:r>
            <a:r>
              <a:rPr lang="en-US" altLang="en-US" sz="2000"/>
              <a:t>индекса</a:t>
            </a:r>
            <a:r>
              <a:rPr lang="en-US" altLang="ru-RU" sz="2000"/>
              <a:t>) </a:t>
            </a:r>
            <a:r>
              <a:rPr lang="en-US" altLang="en-US" sz="2000"/>
              <a:t>линейки</a:t>
            </a:r>
            <a:r>
              <a:rPr lang="en-US" altLang="ru-RU" sz="2000"/>
              <a:t> </a:t>
            </a:r>
            <a:r>
              <a:rPr lang="en-US" altLang="en-US" sz="2000"/>
              <a:t>сразу</a:t>
            </a:r>
            <a:r>
              <a:rPr lang="en-US" altLang="ru-RU" sz="2000"/>
              <a:t> </a:t>
            </a:r>
            <a:r>
              <a:rPr lang="en-US" altLang="en-US" sz="2000"/>
              <a:t>считывался</a:t>
            </a:r>
            <a:r>
              <a:rPr lang="en-US" altLang="ru-RU" sz="2000"/>
              <a:t> </a:t>
            </a:r>
            <a:r>
              <a:rPr lang="en-US" altLang="en-US" sz="2000"/>
              <a:t>готовый</a:t>
            </a:r>
            <a:r>
              <a:rPr lang="en-US" altLang="ru-RU" sz="2000"/>
              <a:t> </a:t>
            </a:r>
            <a:r>
              <a:rPr lang="en-US" altLang="en-US" sz="2000"/>
              <a:t>ответ</a:t>
            </a:r>
            <a:r>
              <a:rPr lang="en-US" altLang="ru-RU" sz="2000"/>
              <a:t> </a:t>
            </a:r>
            <a:r>
              <a:rPr lang="en-US" altLang="en-US" sz="2000"/>
              <a:t>в</a:t>
            </a:r>
            <a:r>
              <a:rPr lang="en-US" altLang="ru-RU" sz="2000"/>
              <a:t> </a:t>
            </a:r>
            <a:r>
              <a:rPr lang="en-US" altLang="en-US" sz="2000"/>
              <a:t>метрах</a:t>
            </a:r>
            <a:r>
              <a:rPr lang="en-US" altLang="ru-RU" sz="2000"/>
              <a:t>.</a:t>
            </a:r>
          </a:p>
          <a:p>
            <a:pPr marL="457200" indent="-457200">
              <a:buAutoNum type="arabicPeriod"/>
            </a:pPr>
            <a:r>
              <a:rPr lang="en-US" altLang="en-US" sz="2000"/>
              <a:t>Для</a:t>
            </a:r>
            <a:r>
              <a:rPr lang="en-US" altLang="ru-RU" sz="2000"/>
              <a:t> </a:t>
            </a:r>
            <a:r>
              <a:rPr lang="en-US" altLang="en-US" sz="2000"/>
              <a:t>вычисления</a:t>
            </a:r>
            <a:r>
              <a:rPr lang="en-US" altLang="ru-RU" sz="2000"/>
              <a:t> </a:t>
            </a:r>
            <a:r>
              <a:rPr lang="en-US" altLang="en-US" sz="2000"/>
              <a:t>горизонтального</a:t>
            </a:r>
            <a:r>
              <a:rPr lang="en-US" altLang="ru-RU" sz="2000"/>
              <a:t> </a:t>
            </a:r>
            <a:r>
              <a:rPr lang="en-US" altLang="en-US" sz="2000"/>
              <a:t>проложения(S) Тот</a:t>
            </a:r>
            <a:r>
              <a:rPr lang="en-US" altLang="ru-RU" sz="2000"/>
              <a:t> </a:t>
            </a:r>
            <a:r>
              <a:rPr lang="en-US" altLang="en-US" sz="2000"/>
              <a:t>же</a:t>
            </a:r>
            <a:r>
              <a:rPr lang="en-US" altLang="ru-RU" sz="2000"/>
              <a:t> </a:t>
            </a:r>
            <a:r>
              <a:rPr lang="en-US" altLang="en-US" sz="2000"/>
              <a:t>угол </a:t>
            </a:r>
            <a:r>
              <a:rPr lang="en-US" altLang="ru-RU" sz="2000">
                <a:sym typeface="+mn-ea"/>
              </a:rPr>
              <a:t>(7</a:t>
            </a:r>
            <a:r>
              <a:rPr lang="en-US" altLang="ru-RU" sz="2000">
                <a:latin typeface="Calibri" panose="020F0502020204030204" charset="0"/>
                <a:sym typeface="+mn-ea"/>
              </a:rPr>
              <a:t>°</a:t>
            </a:r>
            <a:r>
              <a:rPr lang="en-US" altLang="ru-RU" sz="2000">
                <a:sym typeface="+mn-ea"/>
              </a:rPr>
              <a:t> 15')</a:t>
            </a:r>
            <a:r>
              <a:rPr lang="en-US" altLang="en-US" sz="2000"/>
              <a:t>находился</a:t>
            </a:r>
            <a:r>
              <a:rPr lang="en-US" altLang="ru-RU" sz="2000"/>
              <a:t>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шкале cos2</a:t>
            </a:r>
            <a:r>
              <a:rPr lang="en-US" altLang="ru-RU" sz="2000"/>
              <a:t>. </a:t>
            </a:r>
            <a:r>
              <a:rPr lang="en-US" altLang="en-US" sz="2000"/>
              <a:t>Совместив</a:t>
            </a:r>
            <a:r>
              <a:rPr lang="en-US" altLang="ru-RU" sz="2000"/>
              <a:t> </a:t>
            </a:r>
            <a:r>
              <a:rPr lang="en-US" altLang="en-US" sz="2000"/>
              <a:t>его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расстоянием</a:t>
            </a:r>
            <a:r>
              <a:rPr lang="en-US" altLang="ru-RU" sz="2000"/>
              <a:t>, </a:t>
            </a:r>
            <a:r>
              <a:rPr lang="en-US" altLang="en-US" sz="2000"/>
              <a:t>геодезист</a:t>
            </a:r>
            <a:r>
              <a:rPr lang="en-US" altLang="ru-RU" sz="2000"/>
              <a:t> </a:t>
            </a:r>
            <a:r>
              <a:rPr lang="en-US" altLang="en-US" sz="2000"/>
              <a:t>мгновенно</a:t>
            </a:r>
            <a:r>
              <a:rPr lang="en-US" altLang="ru-RU" sz="2000"/>
              <a:t> </a:t>
            </a:r>
            <a:r>
              <a:rPr lang="en-US" altLang="en-US" sz="2000"/>
              <a:t>видел</a:t>
            </a:r>
            <a:r>
              <a:rPr lang="en-US" altLang="ru-RU" sz="2000"/>
              <a:t>, </a:t>
            </a:r>
            <a:r>
              <a:rPr lang="en-US" altLang="en-US" sz="2000"/>
              <a:t>сколько</a:t>
            </a:r>
            <a:r>
              <a:rPr lang="en-US" altLang="ru-RU" sz="2000"/>
              <a:t> </a:t>
            </a:r>
            <a:r>
              <a:rPr lang="en-US" altLang="en-US" sz="2000"/>
              <a:t>метров</a:t>
            </a:r>
            <a:r>
              <a:rPr lang="en-US" altLang="ru-RU" sz="2000"/>
              <a:t> </a:t>
            </a:r>
            <a:r>
              <a:rPr lang="en-US" altLang="en-US" sz="2000"/>
              <a:t>нужно</a:t>
            </a:r>
            <a:r>
              <a:rPr lang="en-US" altLang="ru-RU" sz="2000"/>
              <a:t> </a:t>
            </a:r>
            <a:r>
              <a:rPr lang="en-US" altLang="en-US" sz="2000"/>
              <a:t>отложить</a:t>
            </a:r>
            <a:r>
              <a:rPr lang="en-US" altLang="ru-RU" sz="2000"/>
              <a:t> </a:t>
            </a:r>
            <a:r>
              <a:rPr lang="en-US" altLang="en-US" sz="2000"/>
              <a:t>на</a:t>
            </a:r>
            <a:r>
              <a:rPr lang="en-US" altLang="ru-RU" sz="2000"/>
              <a:t> </a:t>
            </a:r>
            <a:r>
              <a:rPr lang="en-US" altLang="en-US" sz="2000"/>
              <a:t>карте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учетом</a:t>
            </a:r>
            <a:r>
              <a:rPr lang="en-US" altLang="ru-RU" sz="2000"/>
              <a:t> </a:t>
            </a:r>
            <a:r>
              <a:rPr lang="en-US" altLang="en-US" sz="2000"/>
              <a:t>наклона</a:t>
            </a:r>
            <a:r>
              <a:rPr lang="en-US" altLang="ru-RU" sz="2000"/>
              <a:t> </a:t>
            </a:r>
            <a:r>
              <a:rPr lang="en-US" altLang="en-US" sz="2000"/>
              <a:t>рельефа</a:t>
            </a:r>
            <a:r>
              <a:rPr lang="en-US" altLang="ru-RU" sz="200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/>
              <a:t>Почему</a:t>
            </a:r>
            <a:r>
              <a:rPr lang="en-US" altLang="ru-RU"/>
              <a:t> </a:t>
            </a:r>
            <a:r>
              <a:rPr lang="en-US" altLang="en-US"/>
              <a:t>именно</a:t>
            </a:r>
            <a:r>
              <a:rPr lang="en-US" altLang="ru-RU"/>
              <a:t> </a:t>
            </a:r>
            <a:r>
              <a:rPr lang="en-US" altLang="en-US"/>
              <a:t>эта</a:t>
            </a:r>
            <a:r>
              <a:rPr lang="en-US" altLang="ru-RU"/>
              <a:t> </a:t>
            </a:r>
            <a:r>
              <a:rPr lang="en-US" altLang="en-US"/>
              <a:t>линейка</a:t>
            </a:r>
            <a:r>
              <a:rPr lang="en-US" altLang="ru-RU"/>
              <a:t> </a:t>
            </a:r>
            <a:r>
              <a:rPr lang="en-US" altLang="en-US"/>
              <a:t>была</a:t>
            </a:r>
            <a:r>
              <a:rPr lang="en-US" altLang="ru-RU"/>
              <a:t> </a:t>
            </a:r>
            <a:r>
              <a:rPr lang="en-US" altLang="en-US"/>
              <a:t>незаменима</a:t>
            </a:r>
            <a:r>
              <a:rPr lang="en-US" altLang="ru-RU"/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20000"/>
          </a:bodyPr>
          <a:lstStyle/>
          <a:p>
            <a:r>
              <a:rPr lang="en-US" altLang="en-US" sz="2665"/>
              <a:t>В</a:t>
            </a:r>
            <a:r>
              <a:rPr lang="en-US" altLang="ru-RU" sz="2665"/>
              <a:t> </a:t>
            </a:r>
            <a:r>
              <a:rPr lang="en-US" altLang="en-US" sz="2665"/>
              <a:t>геодезии</a:t>
            </a:r>
            <a:r>
              <a:rPr lang="en-US" altLang="ru-RU" sz="2665"/>
              <a:t> </a:t>
            </a:r>
            <a:r>
              <a:rPr lang="en-US" altLang="en-US" sz="2665"/>
              <a:t>существовало</a:t>
            </a:r>
            <a:r>
              <a:rPr lang="en-US" altLang="ru-RU" sz="2665"/>
              <a:t> </a:t>
            </a:r>
            <a:r>
              <a:rPr lang="en-US" altLang="en-US" sz="2665"/>
              <a:t>жесткое</a:t>
            </a:r>
            <a:r>
              <a:rPr lang="en-US" altLang="ru-RU" sz="2665"/>
              <a:t> </a:t>
            </a:r>
            <a:r>
              <a:rPr lang="en-US" altLang="en-US" sz="2665"/>
              <a:t>разделение</a:t>
            </a:r>
            <a:r>
              <a:rPr lang="en-US" altLang="ru-RU" sz="2665"/>
              <a:t> </a:t>
            </a:r>
            <a:r>
              <a:rPr lang="en-US" altLang="en-US" sz="2665"/>
              <a:t>труда</a:t>
            </a:r>
            <a:r>
              <a:rPr lang="en-US" altLang="ru-RU" sz="2665"/>
              <a:t>: </a:t>
            </a:r>
            <a:r>
              <a:rPr lang="en-US" altLang="en-US" sz="2665"/>
              <a:t>полевые</a:t>
            </a:r>
            <a:r>
              <a:rPr lang="en-US" altLang="ru-RU" sz="2665"/>
              <a:t> </a:t>
            </a:r>
            <a:r>
              <a:rPr lang="en-US" altLang="en-US" sz="2665"/>
              <a:t>работы</a:t>
            </a:r>
            <a:r>
              <a:rPr lang="en-US" altLang="ru-RU" sz="2665"/>
              <a:t> </a:t>
            </a:r>
            <a:r>
              <a:rPr lang="en-US" altLang="en-US" sz="2665"/>
              <a:t>и</a:t>
            </a:r>
            <a:r>
              <a:rPr lang="en-US" altLang="ru-RU" sz="2665"/>
              <a:t> </a:t>
            </a:r>
            <a:r>
              <a:rPr lang="en-US" altLang="en-US" sz="2665"/>
              <a:t>камеральная</a:t>
            </a:r>
            <a:r>
              <a:rPr lang="en-US" altLang="ru-RU" sz="2665"/>
              <a:t> </a:t>
            </a:r>
            <a:r>
              <a:rPr lang="en-US" altLang="en-US" sz="2665"/>
              <a:t>обработка</a:t>
            </a:r>
            <a:r>
              <a:rPr lang="en-US" altLang="ru-RU" sz="2665"/>
              <a:t>.</a:t>
            </a:r>
          </a:p>
          <a:p>
            <a:r>
              <a:rPr lang="en-US" altLang="ru-RU" sz="2665"/>
              <a:t>• </a:t>
            </a:r>
            <a:r>
              <a:rPr lang="en-US" altLang="en-US" sz="2665"/>
              <a:t>В</a:t>
            </a:r>
            <a:r>
              <a:rPr lang="en-US" altLang="ru-RU" sz="2665"/>
              <a:t> </a:t>
            </a:r>
            <a:r>
              <a:rPr lang="en-US" altLang="en-US" sz="2665"/>
              <a:t>кабинете</a:t>
            </a:r>
            <a:r>
              <a:rPr lang="en-US" altLang="ru-RU" sz="2665"/>
              <a:t> (</a:t>
            </a:r>
            <a:r>
              <a:rPr lang="en-US" altLang="en-US" sz="2665"/>
              <a:t>камералка</a:t>
            </a:r>
            <a:r>
              <a:rPr lang="en-US" altLang="ru-RU" sz="2665"/>
              <a:t>): </a:t>
            </a:r>
            <a:r>
              <a:rPr lang="en-US" altLang="en-US" sz="2665"/>
              <a:t>Все</a:t>
            </a:r>
            <a:r>
              <a:rPr lang="en-US" altLang="ru-RU" sz="2665"/>
              <a:t> </a:t>
            </a:r>
            <a:r>
              <a:rPr lang="en-US" altLang="en-US" sz="2665"/>
              <a:t>данные</a:t>
            </a:r>
            <a:r>
              <a:rPr lang="en-US" altLang="ru-RU" sz="2665"/>
              <a:t> </a:t>
            </a:r>
            <a:r>
              <a:rPr lang="en-US" altLang="en-US" sz="2665"/>
              <a:t>пересчитывались</a:t>
            </a:r>
            <a:r>
              <a:rPr lang="en-US" altLang="ru-RU" sz="2665"/>
              <a:t> </a:t>
            </a:r>
            <a:r>
              <a:rPr lang="en-US" altLang="en-US" sz="2665"/>
              <a:t>вручную</a:t>
            </a:r>
            <a:r>
              <a:rPr lang="en-US" altLang="ru-RU" sz="2665"/>
              <a:t> </a:t>
            </a:r>
            <a:r>
              <a:rPr lang="en-US" altLang="en-US" sz="2665"/>
              <a:t>на</a:t>
            </a:r>
            <a:r>
              <a:rPr lang="en-US" altLang="ru-RU" sz="2665"/>
              <a:t> </a:t>
            </a:r>
            <a:r>
              <a:rPr lang="en-US" altLang="en-US" sz="2665"/>
              <a:t>громоздких</a:t>
            </a:r>
            <a:r>
              <a:rPr lang="en-US" altLang="ru-RU" sz="2665"/>
              <a:t> </a:t>
            </a:r>
            <a:r>
              <a:rPr lang="en-US" altLang="en-US" sz="2665"/>
              <a:t>механических</a:t>
            </a:r>
            <a:r>
              <a:rPr lang="en-US" altLang="ru-RU" sz="2665"/>
              <a:t> </a:t>
            </a:r>
            <a:r>
              <a:rPr lang="en-US" altLang="en-US" sz="2665"/>
              <a:t>арифмометрах</a:t>
            </a:r>
            <a:r>
              <a:rPr lang="en-US" altLang="ru-RU" sz="2665"/>
              <a:t> (</a:t>
            </a:r>
            <a:r>
              <a:rPr lang="" altLang="en-US" sz="2665"/>
              <a:t>«</a:t>
            </a:r>
            <a:r>
              <a:rPr lang="en-US" altLang="en-US" sz="2665"/>
              <a:t>Феликс</a:t>
            </a:r>
            <a:r>
              <a:rPr lang="" altLang="en-US" sz="2665"/>
              <a:t>»</a:t>
            </a:r>
            <a:r>
              <a:rPr lang="en-US" altLang="ru-RU" sz="2665"/>
              <a:t>) </a:t>
            </a:r>
            <a:r>
              <a:rPr lang="en-US" altLang="en-US" sz="2665"/>
              <a:t>с</a:t>
            </a:r>
            <a:r>
              <a:rPr lang="en-US" altLang="ru-RU" sz="2665"/>
              <a:t> </a:t>
            </a:r>
            <a:r>
              <a:rPr lang="en-US" altLang="en-US" sz="2665"/>
              <a:t>использованием</a:t>
            </a:r>
            <a:r>
              <a:rPr lang="en-US" altLang="ru-RU" sz="2665"/>
              <a:t> </a:t>
            </a:r>
            <a:r>
              <a:rPr lang="en-US" altLang="en-US" sz="2665"/>
              <a:t>массивных</a:t>
            </a:r>
            <a:r>
              <a:rPr lang="en-US" altLang="ru-RU" sz="2665"/>
              <a:t> </a:t>
            </a:r>
            <a:r>
              <a:rPr lang="en-US" altLang="en-US" sz="2665"/>
              <a:t>таблиц</a:t>
            </a:r>
            <a:r>
              <a:rPr lang="en-US" altLang="ru-RU" sz="2665"/>
              <a:t> </a:t>
            </a:r>
            <a:r>
              <a:rPr lang="en-US" altLang="en-US" sz="2665"/>
              <a:t>логарифмов</a:t>
            </a:r>
            <a:r>
              <a:rPr lang="en-US" altLang="ru-RU" sz="2665"/>
              <a:t> </a:t>
            </a:r>
            <a:r>
              <a:rPr lang="en-US" altLang="en-US" sz="2665"/>
              <a:t>Брадиса</a:t>
            </a:r>
            <a:r>
              <a:rPr lang="en-US" altLang="ru-RU" sz="2665"/>
              <a:t> </a:t>
            </a:r>
            <a:r>
              <a:rPr lang="en-US" altLang="en-US" sz="2665"/>
              <a:t>или</a:t>
            </a:r>
            <a:r>
              <a:rPr lang="en-US" altLang="ru-RU" sz="2665"/>
              <a:t> </a:t>
            </a:r>
            <a:r>
              <a:rPr lang="en-US" altLang="en-US" sz="2665"/>
              <a:t>Пржевальского</a:t>
            </a:r>
            <a:r>
              <a:rPr lang="en-US" altLang="ru-RU" sz="2665"/>
              <a:t>. </a:t>
            </a:r>
            <a:r>
              <a:rPr lang="en-US" altLang="en-US" sz="2665"/>
              <a:t>Это</a:t>
            </a:r>
            <a:r>
              <a:rPr lang="en-US" altLang="ru-RU" sz="2665"/>
              <a:t> </a:t>
            </a:r>
            <a:r>
              <a:rPr lang="en-US" altLang="en-US" sz="2665"/>
              <a:t>давало</a:t>
            </a:r>
            <a:r>
              <a:rPr lang="en-US" altLang="ru-RU" sz="2665"/>
              <a:t> </a:t>
            </a:r>
            <a:r>
              <a:rPr lang="en-US" altLang="en-US" sz="2665"/>
              <a:t>точность</a:t>
            </a:r>
            <a:r>
              <a:rPr lang="en-US" altLang="ru-RU" sz="2665"/>
              <a:t> </a:t>
            </a:r>
            <a:r>
              <a:rPr lang="en-US" altLang="en-US" sz="2665"/>
              <a:t>до</a:t>
            </a:r>
            <a:r>
              <a:rPr lang="en-US" altLang="ru-RU" sz="2665"/>
              <a:t> </a:t>
            </a:r>
            <a:r>
              <a:rPr lang="en-US" altLang="en-US" sz="2665"/>
              <a:t>миллиметров</a:t>
            </a:r>
            <a:r>
              <a:rPr lang="en-US" altLang="ru-RU" sz="2665"/>
              <a:t>, </a:t>
            </a:r>
            <a:r>
              <a:rPr lang="en-US" altLang="en-US" sz="2665"/>
              <a:t>но</a:t>
            </a:r>
            <a:r>
              <a:rPr lang="en-US" altLang="ru-RU" sz="2665"/>
              <a:t> </a:t>
            </a:r>
            <a:r>
              <a:rPr lang="en-US" altLang="en-US" sz="2665"/>
              <a:t>требовало</a:t>
            </a:r>
            <a:r>
              <a:rPr lang="en-US" altLang="ru-RU" sz="2665"/>
              <a:t> </a:t>
            </a:r>
            <a:r>
              <a:rPr lang="en-US" altLang="en-US" sz="2665"/>
              <a:t>часов</a:t>
            </a:r>
            <a:r>
              <a:rPr lang="en-US" altLang="ru-RU" sz="2665"/>
              <a:t> </a:t>
            </a:r>
            <a:r>
              <a:rPr lang="en-US" altLang="en-US" sz="2665"/>
              <a:t>работы</a:t>
            </a:r>
            <a:r>
              <a:rPr lang="en-US" altLang="ru-RU" sz="2665"/>
              <a:t>.</a:t>
            </a:r>
          </a:p>
          <a:p>
            <a:r>
              <a:rPr lang="en-US" altLang="ru-RU" sz="2665"/>
              <a:t>• </a:t>
            </a:r>
            <a:r>
              <a:rPr lang="en-US" altLang="en-US" sz="2665"/>
              <a:t>В</a:t>
            </a:r>
            <a:r>
              <a:rPr lang="en-US" altLang="ru-RU" sz="2665"/>
              <a:t> </a:t>
            </a:r>
            <a:r>
              <a:rPr lang="en-US" altLang="en-US" sz="2665"/>
              <a:t>поле</a:t>
            </a:r>
            <a:r>
              <a:rPr lang="en-US" altLang="ru-RU" sz="2665"/>
              <a:t> (</a:t>
            </a:r>
            <a:r>
              <a:rPr lang="en-US" altLang="en-US" sz="2665"/>
              <a:t>на</a:t>
            </a:r>
            <a:r>
              <a:rPr lang="en-US" altLang="ru-RU" sz="2665"/>
              <a:t> </a:t>
            </a:r>
            <a:r>
              <a:rPr lang="en-US" altLang="en-US" sz="2665"/>
              <a:t>станции</a:t>
            </a:r>
            <a:r>
              <a:rPr lang="en-US" altLang="ru-RU" sz="2665"/>
              <a:t>): </a:t>
            </a:r>
            <a:r>
              <a:rPr lang="en-US" altLang="en-US" sz="2665"/>
              <a:t>Арифмометр</a:t>
            </a:r>
            <a:r>
              <a:rPr lang="en-US" altLang="ru-RU" sz="2665"/>
              <a:t> </a:t>
            </a:r>
            <a:r>
              <a:rPr lang="en-US" altLang="en-US" sz="2665"/>
              <a:t>в</a:t>
            </a:r>
            <a:r>
              <a:rPr lang="en-US" altLang="ru-RU" sz="2665"/>
              <a:t> </a:t>
            </a:r>
            <a:r>
              <a:rPr lang="en-US" altLang="en-US" sz="2665"/>
              <a:t>грязь</a:t>
            </a:r>
            <a:r>
              <a:rPr lang="en-US" altLang="ru-RU" sz="2665"/>
              <a:t>, </a:t>
            </a:r>
            <a:r>
              <a:rPr lang="en-US" altLang="en-US" sz="2665"/>
              <a:t>дождь</a:t>
            </a:r>
            <a:r>
              <a:rPr lang="en-US" altLang="ru-RU" sz="2665"/>
              <a:t> </a:t>
            </a:r>
            <a:r>
              <a:rPr lang="en-US" altLang="en-US" sz="2665"/>
              <a:t>или</a:t>
            </a:r>
            <a:r>
              <a:rPr lang="en-US" altLang="ru-RU" sz="2665"/>
              <a:t> </a:t>
            </a:r>
            <a:r>
              <a:rPr lang="en-US" altLang="en-US" sz="2665"/>
              <a:t>мороз</a:t>
            </a:r>
            <a:r>
              <a:rPr lang="en-US" altLang="ru-RU" sz="2665"/>
              <a:t> </a:t>
            </a:r>
            <a:r>
              <a:rPr lang="en-US" altLang="en-US" sz="2665"/>
              <a:t>взять</a:t>
            </a:r>
            <a:r>
              <a:rPr lang="en-US" altLang="ru-RU" sz="2665"/>
              <a:t> </a:t>
            </a:r>
            <a:r>
              <a:rPr lang="en-US" altLang="en-US" sz="2665"/>
              <a:t>было</a:t>
            </a:r>
            <a:r>
              <a:rPr lang="en-US" altLang="ru-RU" sz="2665"/>
              <a:t> </a:t>
            </a:r>
            <a:r>
              <a:rPr lang="en-US" altLang="en-US" sz="2665"/>
              <a:t>нельзя</a:t>
            </a:r>
            <a:r>
              <a:rPr lang="en-US" altLang="ru-RU" sz="2665"/>
              <a:t>. </a:t>
            </a:r>
            <a:r>
              <a:rPr lang="en-US" altLang="en-US" sz="2665"/>
              <a:t>Геодезическая</a:t>
            </a:r>
            <a:r>
              <a:rPr lang="en-US" altLang="ru-RU" sz="2665"/>
              <a:t> </a:t>
            </a:r>
            <a:r>
              <a:rPr lang="en-US" altLang="en-US" sz="2665"/>
              <a:t>логарифмическая</a:t>
            </a:r>
            <a:r>
              <a:rPr lang="en-US" altLang="ru-RU" sz="2665"/>
              <a:t> </a:t>
            </a:r>
            <a:r>
              <a:rPr lang="en-US" altLang="en-US" sz="2665"/>
              <a:t>линейка</a:t>
            </a:r>
            <a:r>
              <a:rPr lang="en-US" altLang="ru-RU" sz="2665"/>
              <a:t> </a:t>
            </a:r>
            <a:r>
              <a:rPr lang="en-US" altLang="en-US" sz="2665"/>
              <a:t>позволяла</a:t>
            </a:r>
            <a:r>
              <a:rPr lang="en-US" altLang="ru-RU" sz="2665"/>
              <a:t> </a:t>
            </a:r>
            <a:r>
              <a:rPr lang="en-US" altLang="en-US" sz="2665"/>
              <a:t>прямо</a:t>
            </a:r>
            <a:r>
              <a:rPr lang="en-US" altLang="ru-RU" sz="2665"/>
              <a:t> </a:t>
            </a:r>
            <a:r>
              <a:rPr lang="en-US" altLang="en-US" sz="2665"/>
              <a:t>у</a:t>
            </a:r>
            <a:r>
              <a:rPr lang="en-US" altLang="ru-RU" sz="2665"/>
              <a:t> </a:t>
            </a:r>
            <a:r>
              <a:rPr lang="en-US" altLang="en-US" sz="2665"/>
              <a:t>штатива</a:t>
            </a:r>
            <a:r>
              <a:rPr lang="en-US" altLang="ru-RU" sz="2665"/>
              <a:t> </a:t>
            </a:r>
            <a:r>
              <a:rPr lang="en-US" altLang="en-US" sz="2665"/>
              <a:t>теодолита</a:t>
            </a:r>
            <a:r>
              <a:rPr lang="en-US" altLang="ru-RU" sz="2665"/>
              <a:t> </a:t>
            </a:r>
            <a:r>
              <a:rPr lang="en-US" altLang="en-US" sz="2665"/>
              <a:t>за</a:t>
            </a:r>
            <a:r>
              <a:rPr lang="en-US" altLang="ru-RU" sz="2665"/>
              <a:t> 5–10 </a:t>
            </a:r>
            <a:r>
              <a:rPr lang="en-US" altLang="en-US" sz="2665"/>
              <a:t>секунд</a:t>
            </a:r>
            <a:r>
              <a:rPr lang="en-US" altLang="ru-RU" sz="2665"/>
              <a:t> </a:t>
            </a:r>
            <a:r>
              <a:rPr lang="en-US" altLang="en-US" sz="2665"/>
              <a:t>просчитать</a:t>
            </a:r>
            <a:r>
              <a:rPr lang="en-US" altLang="ru-RU" sz="2665"/>
              <a:t> </a:t>
            </a:r>
            <a:r>
              <a:rPr lang="en-US" altLang="en-US" sz="2665"/>
              <a:t>пикет</a:t>
            </a:r>
            <a:r>
              <a:rPr lang="en-US" altLang="ru-RU" sz="2665"/>
              <a:t>, </a:t>
            </a:r>
            <a:r>
              <a:rPr lang="en-US" altLang="en-US" sz="2665"/>
              <a:t>проверить</a:t>
            </a:r>
            <a:r>
              <a:rPr lang="en-US" altLang="ru-RU" sz="2665"/>
              <a:t>, </a:t>
            </a:r>
            <a:r>
              <a:rPr lang="" altLang="en-US" sz="2665"/>
              <a:t>«</a:t>
            </a:r>
            <a:r>
              <a:rPr lang="en-US" altLang="en-US" sz="2665"/>
              <a:t>вяжутся</a:t>
            </a:r>
            <a:r>
              <a:rPr lang="" altLang="en-US" sz="2665"/>
              <a:t>»</a:t>
            </a:r>
            <a:r>
              <a:rPr lang="en-US" altLang="ru-RU" sz="2665"/>
              <a:t> </a:t>
            </a:r>
            <a:r>
              <a:rPr lang="en-US" altLang="en-US" sz="2665"/>
              <a:t>ли</a:t>
            </a:r>
            <a:r>
              <a:rPr lang="en-US" altLang="ru-RU" sz="2665"/>
              <a:t> </a:t>
            </a:r>
            <a:r>
              <a:rPr lang="en-US" altLang="en-US" sz="2665"/>
              <a:t>высоты</a:t>
            </a:r>
            <a:r>
              <a:rPr lang="en-US" altLang="ru-RU" sz="2665"/>
              <a:t>, </a:t>
            </a:r>
            <a:r>
              <a:rPr lang="en-US" altLang="en-US" sz="2665"/>
              <a:t>исключить</a:t>
            </a:r>
            <a:r>
              <a:rPr lang="en-US" altLang="ru-RU" sz="2665"/>
              <a:t> </a:t>
            </a:r>
            <a:r>
              <a:rPr lang="en-US" altLang="en-US" sz="2665"/>
              <a:t>грубый</a:t>
            </a:r>
            <a:r>
              <a:rPr lang="en-US" altLang="ru-RU" sz="2665"/>
              <a:t> </a:t>
            </a:r>
            <a:r>
              <a:rPr lang="en-US" altLang="en-US" sz="2665"/>
              <a:t>промах</a:t>
            </a:r>
            <a:r>
              <a:rPr lang="en-US" altLang="ru-RU" sz="2665"/>
              <a:t> </a:t>
            </a:r>
            <a:r>
              <a:rPr lang="en-US" altLang="en-US" sz="2665"/>
              <a:t>в</a:t>
            </a:r>
            <a:r>
              <a:rPr lang="en-US" altLang="ru-RU" sz="2665"/>
              <a:t> </a:t>
            </a:r>
            <a:r>
              <a:rPr lang="en-US" altLang="en-US" sz="2665"/>
              <a:t>измерениях</a:t>
            </a:r>
            <a:r>
              <a:rPr lang="en-US" altLang="ru-RU" sz="2665"/>
              <a:t> </a:t>
            </a:r>
            <a:r>
              <a:rPr lang="en-US" altLang="en-US" sz="2665"/>
              <a:t>и</a:t>
            </a:r>
            <a:r>
              <a:rPr lang="en-US" altLang="ru-RU" sz="2665"/>
              <a:t> </a:t>
            </a:r>
            <a:r>
              <a:rPr lang="en-US" altLang="en-US" sz="2665"/>
              <a:t>сразу</a:t>
            </a:r>
            <a:r>
              <a:rPr lang="en-US" altLang="ru-RU" sz="2665"/>
              <a:t> </a:t>
            </a:r>
            <a:r>
              <a:rPr lang="en-US" altLang="en-US" sz="2665"/>
              <a:t>набросать</a:t>
            </a:r>
            <a:r>
              <a:rPr lang="en-US" altLang="ru-RU" sz="2665"/>
              <a:t> </a:t>
            </a:r>
            <a:r>
              <a:rPr lang="en-US" altLang="en-US" sz="2665"/>
              <a:t>схематичный</a:t>
            </a:r>
            <a:r>
              <a:rPr lang="en-US" altLang="ru-RU" sz="2665"/>
              <a:t> </a:t>
            </a:r>
            <a:r>
              <a:rPr lang="en-US" altLang="en-US" sz="2665"/>
              <a:t>абрис</a:t>
            </a:r>
            <a:r>
              <a:rPr lang="en-US" altLang="ru-RU" sz="2665"/>
              <a:t> (</a:t>
            </a:r>
            <a:r>
              <a:rPr lang="en-US" altLang="en-US" sz="2665"/>
              <a:t>чертеж</a:t>
            </a:r>
            <a:r>
              <a:rPr lang="en-US" altLang="ru-RU" sz="2665"/>
              <a:t>) </a:t>
            </a:r>
            <a:r>
              <a:rPr lang="en-US" altLang="en-US" sz="2665"/>
              <a:t>местности</a:t>
            </a:r>
            <a:r>
              <a:rPr lang="en-US" altLang="ru-RU" sz="2665"/>
              <a:t>. </a:t>
            </a:r>
            <a:r>
              <a:rPr lang="en-US" altLang="en-US" sz="2665"/>
              <a:t>Если</a:t>
            </a:r>
            <a:r>
              <a:rPr lang="en-US" altLang="ru-RU" sz="2665"/>
              <a:t> </a:t>
            </a:r>
            <a:r>
              <a:rPr lang="en-US" altLang="en-US" sz="2665"/>
              <a:t>выявлялась</a:t>
            </a:r>
            <a:r>
              <a:rPr lang="en-US" altLang="ru-RU" sz="2665"/>
              <a:t> </a:t>
            </a:r>
            <a:r>
              <a:rPr lang="en-US" altLang="en-US" sz="2665"/>
              <a:t>ошибка</a:t>
            </a:r>
            <a:r>
              <a:rPr lang="en-US" altLang="ru-RU" sz="2665"/>
              <a:t>, </a:t>
            </a:r>
            <a:r>
              <a:rPr lang="en-US" altLang="en-US" sz="2665"/>
              <a:t>переопределить</a:t>
            </a:r>
            <a:r>
              <a:rPr lang="en-US" altLang="ru-RU" sz="2665"/>
              <a:t> </a:t>
            </a:r>
            <a:r>
              <a:rPr lang="en-US" altLang="en-US" sz="2665"/>
              <a:t>точку</a:t>
            </a:r>
            <a:r>
              <a:rPr lang="en-US" altLang="ru-RU" sz="2665"/>
              <a:t> </a:t>
            </a:r>
            <a:r>
              <a:rPr lang="en-US" altLang="en-US" sz="2665"/>
              <a:t>можно</a:t>
            </a:r>
            <a:r>
              <a:rPr lang="en-US" altLang="ru-RU" sz="2665"/>
              <a:t> </a:t>
            </a:r>
            <a:r>
              <a:rPr lang="en-US" altLang="en-US" sz="2665"/>
              <a:t>было</a:t>
            </a:r>
            <a:r>
              <a:rPr lang="en-US" altLang="ru-RU" sz="2665"/>
              <a:t> </a:t>
            </a:r>
            <a:r>
              <a:rPr lang="en-US" altLang="en-US" sz="2665"/>
              <a:t>сразу</a:t>
            </a:r>
            <a:r>
              <a:rPr lang="en-US" altLang="ru-RU" sz="2665"/>
              <a:t> </a:t>
            </a:r>
            <a:r>
              <a:rPr lang="en-US" altLang="en-US" sz="2665"/>
              <a:t>же</a:t>
            </a:r>
            <a:r>
              <a:rPr lang="en-US" altLang="ru-RU" sz="2665"/>
              <a:t>, </a:t>
            </a:r>
            <a:r>
              <a:rPr lang="en-US" altLang="en-US" sz="2665"/>
              <a:t>не</a:t>
            </a:r>
            <a:r>
              <a:rPr lang="en-US" altLang="ru-RU" sz="2665"/>
              <a:t> </a:t>
            </a:r>
            <a:r>
              <a:rPr lang="en-US" altLang="en-US" sz="2665"/>
              <a:t>возвращаясь</a:t>
            </a:r>
            <a:r>
              <a:rPr lang="en-US" altLang="ru-RU" sz="2665"/>
              <a:t> </a:t>
            </a:r>
            <a:r>
              <a:rPr lang="en-US" altLang="en-US" sz="2665"/>
              <a:t>на</a:t>
            </a:r>
            <a:r>
              <a:rPr lang="en-US" altLang="ru-RU" sz="2665"/>
              <a:t> </a:t>
            </a:r>
            <a:r>
              <a:rPr lang="en-US" altLang="en-US" sz="2665"/>
              <a:t>этот</a:t>
            </a:r>
            <a:r>
              <a:rPr lang="en-US" altLang="ru-RU" sz="2665"/>
              <a:t> </a:t>
            </a:r>
            <a:r>
              <a:rPr lang="en-US" altLang="en-US" sz="2665"/>
              <a:t>объект</a:t>
            </a:r>
            <a:r>
              <a:rPr lang="en-US" altLang="ru-RU" sz="2665"/>
              <a:t> </a:t>
            </a:r>
            <a:r>
              <a:rPr lang="en-US" altLang="en-US" sz="2665"/>
              <a:t>за</a:t>
            </a:r>
            <a:r>
              <a:rPr lang="en-US" altLang="ru-RU" sz="2665"/>
              <a:t> </a:t>
            </a:r>
            <a:r>
              <a:rPr lang="en-US" altLang="en-US" sz="2665"/>
              <a:t>сотни</a:t>
            </a:r>
            <a:r>
              <a:rPr lang="en-US" altLang="ru-RU" sz="2665"/>
              <a:t> </a:t>
            </a:r>
            <a:r>
              <a:rPr lang="en-US" altLang="en-US" sz="2665"/>
              <a:t>километров</a:t>
            </a:r>
            <a:r>
              <a:rPr lang="en-US" altLang="ru-RU" sz="2665"/>
              <a:t> </a:t>
            </a:r>
            <a:r>
              <a:rPr lang="en-US" altLang="en-US" sz="2665"/>
              <a:t>через</a:t>
            </a:r>
            <a:r>
              <a:rPr lang="en-US" altLang="ru-RU" sz="2665"/>
              <a:t> </a:t>
            </a:r>
            <a:r>
              <a:rPr lang="en-US" altLang="en-US" sz="2665"/>
              <a:t>неделю</a:t>
            </a:r>
            <a:r>
              <a:rPr lang="en-US" altLang="ru-RU" sz="2665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Строение логарифмической линейки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US" altLang="en-US" sz="1500"/>
              <a:t>Линейка</a:t>
            </a:r>
            <a:r>
              <a:rPr lang="en-US" altLang="ru-RU" sz="1500"/>
              <a:t> </a:t>
            </a:r>
            <a:r>
              <a:rPr lang="en-US" altLang="en-US" sz="1500"/>
              <a:t>состоит</a:t>
            </a:r>
            <a:r>
              <a:rPr lang="en-US" altLang="ru-RU" sz="1500"/>
              <a:t> </a:t>
            </a:r>
            <a:r>
              <a:rPr lang="en-US" altLang="en-US" sz="1500"/>
              <a:t>из</a:t>
            </a:r>
            <a:r>
              <a:rPr lang="en-US" altLang="ru-RU" sz="1500"/>
              <a:t> </a:t>
            </a:r>
            <a:r>
              <a:rPr lang="en-US" altLang="en-US" sz="1500"/>
              <a:t>трех</a:t>
            </a:r>
            <a:r>
              <a:rPr lang="en-US" altLang="ru-RU" sz="1500"/>
              <a:t> </a:t>
            </a:r>
            <a:r>
              <a:rPr lang="en-US" altLang="en-US" sz="1500"/>
              <a:t>основных</a:t>
            </a:r>
            <a:r>
              <a:rPr lang="en-US" altLang="ru-RU" sz="1500"/>
              <a:t> </a:t>
            </a:r>
            <a:r>
              <a:rPr lang="en-US" altLang="en-US" sz="1500"/>
              <a:t>элементов</a:t>
            </a:r>
            <a:r>
              <a:rPr lang="en-US" altLang="ru-RU" sz="1500"/>
              <a:t>:</a:t>
            </a:r>
          </a:p>
          <a:p>
            <a:r>
              <a:rPr lang="en-US" altLang="ru-RU" sz="1500"/>
              <a:t>• </a:t>
            </a:r>
            <a:r>
              <a:rPr lang="en-US" altLang="en-US" sz="1500"/>
              <a:t>Корпус</a:t>
            </a:r>
            <a:r>
              <a:rPr lang="en-US" altLang="ru-RU" sz="1500"/>
              <a:t> (</a:t>
            </a:r>
            <a:r>
              <a:rPr lang="en-US" altLang="en-US" sz="1500"/>
              <a:t>основание</a:t>
            </a:r>
            <a:r>
              <a:rPr lang="en-US" altLang="ru-RU" sz="1500"/>
              <a:t>): </a:t>
            </a:r>
            <a:r>
              <a:rPr lang="en-US" altLang="en-US" sz="1500"/>
              <a:t>Неподвижная</a:t>
            </a:r>
            <a:r>
              <a:rPr lang="en-US" altLang="ru-RU" sz="1500"/>
              <a:t> </a:t>
            </a:r>
            <a:r>
              <a:rPr lang="en-US" altLang="en-US" sz="1500"/>
              <a:t>рамка</a:t>
            </a:r>
            <a:r>
              <a:rPr lang="en-US" altLang="ru-RU" sz="1500"/>
              <a:t>, </a:t>
            </a:r>
            <a:r>
              <a:rPr lang="en-US" altLang="en-US" sz="1500"/>
              <a:t>на</a:t>
            </a:r>
            <a:r>
              <a:rPr lang="en-US" altLang="ru-RU" sz="1500"/>
              <a:t> </a:t>
            </a:r>
            <a:r>
              <a:rPr lang="en-US" altLang="en-US" sz="1500"/>
              <a:t>верхнюю</a:t>
            </a:r>
            <a:r>
              <a:rPr lang="en-US" altLang="ru-RU" sz="1500"/>
              <a:t> </a:t>
            </a:r>
            <a:r>
              <a:rPr lang="en-US" altLang="en-US" sz="1500"/>
              <a:t>и</a:t>
            </a:r>
            <a:r>
              <a:rPr lang="en-US" altLang="ru-RU" sz="1500"/>
              <a:t> </a:t>
            </a:r>
            <a:r>
              <a:rPr lang="en-US" altLang="en-US" sz="1500"/>
              <a:t>нижнюю</a:t>
            </a:r>
            <a:r>
              <a:rPr lang="en-US" altLang="ru-RU" sz="1500"/>
              <a:t> </a:t>
            </a:r>
            <a:r>
              <a:rPr lang="en-US" altLang="en-US" sz="1500"/>
              <a:t>часть</a:t>
            </a:r>
            <a:r>
              <a:rPr lang="en-US" altLang="ru-RU" sz="1500"/>
              <a:t> </a:t>
            </a:r>
            <a:r>
              <a:rPr lang="en-US" altLang="en-US" sz="1500"/>
              <a:t>которой</a:t>
            </a:r>
            <a:r>
              <a:rPr lang="en-US" altLang="ru-RU" sz="1500"/>
              <a:t> </a:t>
            </a:r>
            <a:r>
              <a:rPr lang="en-US" altLang="en-US" sz="1500"/>
              <a:t>нанесены</a:t>
            </a:r>
            <a:r>
              <a:rPr lang="en-US" altLang="ru-RU" sz="1500"/>
              <a:t> </a:t>
            </a:r>
            <a:r>
              <a:rPr lang="en-US" altLang="en-US" sz="1500"/>
              <a:t>базовые</a:t>
            </a:r>
            <a:r>
              <a:rPr lang="en-US" altLang="ru-RU" sz="1500"/>
              <a:t> </a:t>
            </a:r>
            <a:r>
              <a:rPr lang="en-US" altLang="en-US" sz="1500"/>
              <a:t>расчетные</a:t>
            </a:r>
            <a:r>
              <a:rPr lang="en-US" altLang="ru-RU" sz="1500"/>
              <a:t> </a:t>
            </a:r>
            <a:r>
              <a:rPr lang="en-US" altLang="en-US" sz="1500"/>
              <a:t>шкалы</a:t>
            </a:r>
            <a:r>
              <a:rPr lang="en-US" altLang="ru-RU" sz="1500"/>
              <a:t>.</a:t>
            </a:r>
          </a:p>
          <a:p>
            <a:r>
              <a:rPr lang="en-US" altLang="ru-RU" sz="1500"/>
              <a:t>• </a:t>
            </a:r>
            <a:r>
              <a:rPr lang="en-US" altLang="en-US" sz="1500"/>
              <a:t>Движок</a:t>
            </a:r>
            <a:r>
              <a:rPr lang="en-US" altLang="ru-RU" sz="1500"/>
              <a:t> (</a:t>
            </a:r>
            <a:r>
              <a:rPr lang="en-US" altLang="en-US" sz="1500"/>
              <a:t>ползунок</a:t>
            </a:r>
            <a:r>
              <a:rPr lang="en-US" altLang="ru-RU" sz="1500"/>
              <a:t>): </a:t>
            </a:r>
            <a:r>
              <a:rPr lang="en-US" altLang="en-US" sz="1500"/>
              <a:t>Подвижная</a:t>
            </a:r>
            <a:r>
              <a:rPr lang="en-US" altLang="ru-RU" sz="1500"/>
              <a:t> </a:t>
            </a:r>
            <a:r>
              <a:rPr lang="en-US" altLang="en-US" sz="1500"/>
              <a:t>средняя</a:t>
            </a:r>
            <a:r>
              <a:rPr lang="en-US" altLang="ru-RU" sz="1500"/>
              <a:t> </a:t>
            </a:r>
            <a:r>
              <a:rPr lang="en-US" altLang="en-US" sz="1500"/>
              <a:t>планка</a:t>
            </a:r>
            <a:r>
              <a:rPr lang="en-US" altLang="ru-RU" sz="1500"/>
              <a:t>, </a:t>
            </a:r>
            <a:r>
              <a:rPr lang="en-US" altLang="en-US" sz="1500"/>
              <a:t>которая</a:t>
            </a:r>
            <a:r>
              <a:rPr lang="en-US" altLang="ru-RU" sz="1500"/>
              <a:t> </a:t>
            </a:r>
            <a:r>
              <a:rPr lang="en-US" altLang="en-US" sz="1500"/>
              <a:t>скользит</a:t>
            </a:r>
            <a:r>
              <a:rPr lang="en-US" altLang="ru-RU" sz="1500"/>
              <a:t> </a:t>
            </a:r>
            <a:r>
              <a:rPr lang="en-US" altLang="en-US" sz="1500"/>
              <a:t>внутри</a:t>
            </a:r>
            <a:r>
              <a:rPr lang="en-US" altLang="ru-RU" sz="1500"/>
              <a:t> </a:t>
            </a:r>
            <a:r>
              <a:rPr lang="en-US" altLang="en-US" sz="1500"/>
              <a:t>корпуса</a:t>
            </a:r>
            <a:r>
              <a:rPr lang="en-US" altLang="ru-RU" sz="1500"/>
              <a:t>. </a:t>
            </a:r>
            <a:r>
              <a:rPr lang="en-US" altLang="en-US" sz="1500"/>
              <a:t>Шкалы</a:t>
            </a:r>
            <a:r>
              <a:rPr lang="en-US" altLang="ru-RU" sz="1500"/>
              <a:t> </a:t>
            </a:r>
            <a:r>
              <a:rPr lang="en-US" altLang="en-US" sz="1500"/>
              <a:t>нанесены</a:t>
            </a:r>
            <a:r>
              <a:rPr lang="en-US" altLang="ru-RU" sz="1500"/>
              <a:t> </a:t>
            </a:r>
            <a:r>
              <a:rPr lang="en-US" altLang="en-US" sz="1500"/>
              <a:t>на</a:t>
            </a:r>
            <a:r>
              <a:rPr lang="en-US" altLang="ru-RU" sz="1500"/>
              <a:t> </a:t>
            </a:r>
            <a:r>
              <a:rPr lang="en-US" altLang="en-US" sz="1500"/>
              <a:t>обе</a:t>
            </a:r>
            <a:r>
              <a:rPr lang="en-US" altLang="ru-RU" sz="1500"/>
              <a:t> </a:t>
            </a:r>
            <a:r>
              <a:rPr lang="en-US" altLang="en-US" sz="1500"/>
              <a:t>её</a:t>
            </a:r>
            <a:r>
              <a:rPr lang="en-US" altLang="ru-RU" sz="1500"/>
              <a:t> </a:t>
            </a:r>
            <a:r>
              <a:rPr lang="en-US" altLang="en-US" sz="1500"/>
              <a:t>стороны</a:t>
            </a:r>
            <a:r>
              <a:rPr lang="en-US" altLang="ru-RU" sz="1500"/>
              <a:t>.</a:t>
            </a:r>
          </a:p>
          <a:p>
            <a:r>
              <a:rPr lang="en-US" altLang="ru-RU" sz="1500"/>
              <a:t>• </a:t>
            </a:r>
            <a:r>
              <a:rPr lang="en-US" altLang="en-US" sz="1500"/>
              <a:t>Бегунок</a:t>
            </a:r>
            <a:r>
              <a:rPr lang="en-US" altLang="ru-RU" sz="1500"/>
              <a:t> (</a:t>
            </a:r>
            <a:r>
              <a:rPr lang="en-US" altLang="en-US" sz="1500"/>
              <a:t>курсор</a:t>
            </a:r>
            <a:r>
              <a:rPr lang="en-US" altLang="ru-RU" sz="1500"/>
              <a:t>): </a:t>
            </a:r>
            <a:r>
              <a:rPr lang="en-US" altLang="en-US" sz="1500"/>
              <a:t>Прозрачная</a:t>
            </a:r>
            <a:r>
              <a:rPr lang="en-US" altLang="ru-RU" sz="1500"/>
              <a:t> </a:t>
            </a:r>
            <a:r>
              <a:rPr lang="en-US" altLang="en-US" sz="1500"/>
              <a:t>рамка</a:t>
            </a:r>
            <a:r>
              <a:rPr lang="en-US" altLang="ru-RU" sz="1500"/>
              <a:t> </a:t>
            </a:r>
            <a:r>
              <a:rPr lang="en-US" altLang="en-US" sz="1500"/>
              <a:t>со</a:t>
            </a:r>
            <a:r>
              <a:rPr lang="en-US" altLang="ru-RU" sz="1500"/>
              <a:t> </a:t>
            </a:r>
            <a:r>
              <a:rPr lang="en-US" altLang="en-US" sz="1500"/>
              <a:t>стеклом</a:t>
            </a:r>
            <a:r>
              <a:rPr lang="en-US" altLang="ru-RU" sz="1500"/>
              <a:t> (</a:t>
            </a:r>
            <a:r>
              <a:rPr lang="en-US" altLang="en-US" sz="1500"/>
              <a:t>или</a:t>
            </a:r>
            <a:r>
              <a:rPr lang="en-US" altLang="ru-RU" sz="1500"/>
              <a:t> </a:t>
            </a:r>
            <a:r>
              <a:rPr lang="en-US" altLang="en-US" sz="1500"/>
              <a:t>плексигласом</a:t>
            </a:r>
            <a:r>
              <a:rPr lang="en-US" altLang="ru-RU" sz="1500"/>
              <a:t>), </a:t>
            </a:r>
            <a:r>
              <a:rPr lang="en-US" altLang="en-US" sz="1500"/>
              <a:t>на</a:t>
            </a:r>
            <a:r>
              <a:rPr lang="en-US" altLang="ru-RU" sz="1500"/>
              <a:t> </a:t>
            </a:r>
            <a:r>
              <a:rPr lang="en-US" altLang="en-US" sz="1500"/>
              <a:t>которую</a:t>
            </a:r>
            <a:r>
              <a:rPr lang="en-US" altLang="ru-RU" sz="1500"/>
              <a:t> </a:t>
            </a:r>
            <a:r>
              <a:rPr lang="en-US" altLang="en-US" sz="1500"/>
              <a:t>нанесена</a:t>
            </a:r>
            <a:r>
              <a:rPr lang="en-US" altLang="ru-RU" sz="1500"/>
              <a:t> </a:t>
            </a:r>
            <a:r>
              <a:rPr lang="en-US" altLang="en-US" sz="1500"/>
              <a:t>тонкая</a:t>
            </a:r>
            <a:r>
              <a:rPr lang="en-US" altLang="ru-RU" sz="1500"/>
              <a:t> </a:t>
            </a:r>
            <a:r>
              <a:rPr lang="en-US" altLang="en-US" sz="1500"/>
              <a:t>вертикальная</a:t>
            </a:r>
            <a:r>
              <a:rPr lang="en-US" altLang="ru-RU" sz="1500"/>
              <a:t> </a:t>
            </a:r>
            <a:r>
              <a:rPr lang="en-US" altLang="en-US" sz="1500"/>
              <a:t>риска</a:t>
            </a:r>
            <a:r>
              <a:rPr lang="en-US" altLang="ru-RU" sz="1500"/>
              <a:t> (</a:t>
            </a:r>
            <a:r>
              <a:rPr lang="en-US" altLang="en-US" sz="1500"/>
              <a:t>визирная</a:t>
            </a:r>
            <a:r>
              <a:rPr lang="en-US" altLang="ru-RU" sz="1500"/>
              <a:t> </a:t>
            </a:r>
            <a:r>
              <a:rPr lang="en-US" altLang="en-US" sz="1500"/>
              <a:t>линия</a:t>
            </a:r>
            <a:r>
              <a:rPr lang="en-US" altLang="ru-RU" sz="1500"/>
              <a:t>). </a:t>
            </a:r>
            <a:r>
              <a:rPr lang="en-US" altLang="en-US" sz="1500"/>
              <a:t>Она</a:t>
            </a:r>
            <a:r>
              <a:rPr lang="en-US" altLang="ru-RU" sz="1500"/>
              <a:t> </a:t>
            </a:r>
            <a:r>
              <a:rPr lang="en-US" altLang="en-US" sz="1500"/>
              <a:t>позволяет</a:t>
            </a:r>
            <a:r>
              <a:rPr lang="en-US" altLang="ru-RU" sz="1500"/>
              <a:t> </a:t>
            </a:r>
            <a:r>
              <a:rPr lang="en-US" altLang="en-US" sz="1500"/>
              <a:t>точно</a:t>
            </a:r>
            <a:r>
              <a:rPr lang="en-US" altLang="ru-RU" sz="1500"/>
              <a:t> </a:t>
            </a:r>
            <a:r>
              <a:rPr lang="en-US" altLang="en-US" sz="1500"/>
              <a:t>сопоставлять</a:t>
            </a:r>
            <a:r>
              <a:rPr lang="en-US" altLang="ru-RU" sz="1500"/>
              <a:t> </a:t>
            </a:r>
            <a:r>
              <a:rPr lang="en-US" altLang="en-US" sz="1500"/>
              <a:t>значения</a:t>
            </a:r>
            <a:r>
              <a:rPr lang="en-US" altLang="ru-RU" sz="1500"/>
              <a:t> </a:t>
            </a:r>
            <a:r>
              <a:rPr lang="en-US" altLang="en-US" sz="1500"/>
              <a:t>на</a:t>
            </a:r>
            <a:r>
              <a:rPr lang="en-US" altLang="ru-RU" sz="1500"/>
              <a:t> </a:t>
            </a:r>
            <a:r>
              <a:rPr lang="en-US" altLang="en-US" sz="1500"/>
              <a:t>удаленных</a:t>
            </a:r>
            <a:r>
              <a:rPr lang="en-US" altLang="ru-RU" sz="1500"/>
              <a:t> </a:t>
            </a:r>
            <a:r>
              <a:rPr lang="en-US" altLang="en-US" sz="1500"/>
              <a:t>друг</a:t>
            </a:r>
            <a:r>
              <a:rPr lang="en-US" altLang="ru-RU" sz="1500"/>
              <a:t> </a:t>
            </a:r>
            <a:r>
              <a:rPr lang="en-US" altLang="en-US" sz="1500"/>
              <a:t>от</a:t>
            </a:r>
            <a:r>
              <a:rPr lang="en-US" altLang="ru-RU" sz="1500"/>
              <a:t> </a:t>
            </a:r>
            <a:r>
              <a:rPr lang="en-US" altLang="en-US" sz="1500"/>
              <a:t>друга</a:t>
            </a:r>
            <a:r>
              <a:rPr lang="en-US" altLang="ru-RU" sz="1500"/>
              <a:t> </a:t>
            </a:r>
            <a:r>
              <a:rPr lang="en-US" altLang="en-US" sz="1500"/>
              <a:t>шкалах</a:t>
            </a:r>
            <a:r>
              <a:rPr lang="en-US" altLang="ru-RU" sz="1500"/>
              <a:t> </a:t>
            </a:r>
            <a:r>
              <a:rPr lang="en-US" altLang="en-US" sz="1500"/>
              <a:t>корпуса</a:t>
            </a:r>
            <a:r>
              <a:rPr lang="en-US" altLang="ru-RU" sz="1500"/>
              <a:t> </a:t>
            </a:r>
            <a:r>
              <a:rPr lang="en-US" altLang="en-US" sz="1500"/>
              <a:t>и</a:t>
            </a:r>
            <a:r>
              <a:rPr lang="en-US" altLang="ru-RU" sz="1500"/>
              <a:t> </a:t>
            </a:r>
            <a:r>
              <a:rPr lang="en-US" altLang="en-US" sz="1500"/>
              <a:t>движка</a:t>
            </a:r>
            <a:r>
              <a:rPr lang="en-US" altLang="ru-RU" sz="1500"/>
              <a:t>.</a:t>
            </a:r>
          </a:p>
        </p:txBody>
      </p:sp>
      <p:pic>
        <p:nvPicPr>
          <p:cNvPr id="5" name="Изображение 4" descr="ruler-schem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74495"/>
            <a:ext cx="5614035" cy="43522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Характеристики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точность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en-US" sz="2400"/>
              <a:t>Точность</a:t>
            </a:r>
            <a:r>
              <a:rPr lang="en-US" altLang="ru-RU" sz="2400"/>
              <a:t>: </a:t>
            </a:r>
            <a:r>
              <a:rPr lang="en-US" altLang="en-US" sz="2400"/>
              <a:t>Составляла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среднем</a:t>
            </a:r>
            <a:r>
              <a:rPr lang="en-US" altLang="ru-RU" sz="2400"/>
              <a:t> 3–4 </a:t>
            </a:r>
            <a:r>
              <a:rPr lang="en-US" altLang="en-US" sz="2400"/>
              <a:t>значащих</a:t>
            </a:r>
            <a:r>
              <a:rPr lang="en-US" altLang="ru-RU" sz="2400"/>
              <a:t> </a:t>
            </a:r>
            <a:r>
              <a:rPr lang="en-US" altLang="en-US" sz="2400"/>
              <a:t>знака</a:t>
            </a:r>
            <a:r>
              <a:rPr lang="en-US" altLang="ru-RU" sz="2400"/>
              <a:t>, </a:t>
            </a:r>
            <a:r>
              <a:rPr lang="en-US" altLang="en-US" sz="2400"/>
              <a:t>что</a:t>
            </a:r>
            <a:r>
              <a:rPr lang="en-US" altLang="ru-RU" sz="2400"/>
              <a:t> </a:t>
            </a:r>
            <a:r>
              <a:rPr lang="en-US" altLang="en-US" sz="2400"/>
              <a:t>часто</a:t>
            </a:r>
            <a:r>
              <a:rPr lang="en-US" altLang="ru-RU" sz="2400"/>
              <a:t> </a:t>
            </a:r>
            <a:r>
              <a:rPr lang="en-US" altLang="en-US" sz="2400"/>
              <a:t>было</a:t>
            </a:r>
            <a:r>
              <a:rPr lang="en-US" altLang="ru-RU" sz="2400"/>
              <a:t> </a:t>
            </a:r>
            <a:r>
              <a:rPr lang="en-US" altLang="en-US" sz="2400"/>
              <a:t>вполне</a:t>
            </a:r>
            <a:r>
              <a:rPr lang="en-US" altLang="ru-RU" sz="2400"/>
              <a:t> </a:t>
            </a:r>
            <a:r>
              <a:rPr lang="en-US" altLang="en-US" sz="2400"/>
              <a:t>достаточно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полевых</a:t>
            </a:r>
            <a:r>
              <a:rPr lang="en-US" altLang="ru-RU" sz="2400"/>
              <a:t> </a:t>
            </a:r>
            <a:r>
              <a:rPr lang="en-US" altLang="en-US" sz="2400"/>
              <a:t>допусков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черновых</a:t>
            </a:r>
            <a:r>
              <a:rPr lang="en-US" altLang="ru-RU" sz="2400"/>
              <a:t> </a:t>
            </a:r>
            <a:r>
              <a:rPr lang="en-US" altLang="en-US" sz="2400"/>
              <a:t>ведомостей</a:t>
            </a:r>
            <a:r>
              <a:rPr lang="en-US" altLang="ru-RU" sz="2400"/>
              <a:t>.</a:t>
            </a:r>
          </a:p>
          <a:p>
            <a:r>
              <a:rPr lang="en-US" altLang="ru-RU" sz="2400"/>
              <a:t> </a:t>
            </a:r>
            <a:r>
              <a:rPr lang="en-US" altLang="en-US" sz="2400"/>
              <a:t>Преимущества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поле</a:t>
            </a:r>
            <a:r>
              <a:rPr lang="en-US" altLang="ru-RU" sz="2400"/>
              <a:t>: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требовала</a:t>
            </a:r>
            <a:r>
              <a:rPr lang="en-US" altLang="ru-RU" sz="2400"/>
              <a:t> </a:t>
            </a:r>
            <a:r>
              <a:rPr lang="en-US" altLang="en-US" sz="2400"/>
              <a:t>источников</a:t>
            </a:r>
            <a:r>
              <a:rPr lang="en-US" altLang="ru-RU" sz="2400"/>
              <a:t> </a:t>
            </a:r>
            <a:r>
              <a:rPr lang="en-US" altLang="en-US" sz="2400"/>
              <a:t>питания</a:t>
            </a:r>
            <a:r>
              <a:rPr lang="en-US" altLang="ru-RU" sz="2400"/>
              <a:t>, </a:t>
            </a:r>
            <a:r>
              <a:rPr lang="en-US" altLang="en-US" sz="2400"/>
              <a:t>батареек</a:t>
            </a:r>
            <a:r>
              <a:rPr lang="en-US" altLang="ru-RU" sz="2400"/>
              <a:t> </a:t>
            </a:r>
            <a:r>
              <a:rPr lang="en-US" altLang="en-US" sz="2400"/>
              <a:t>или</a:t>
            </a:r>
            <a:r>
              <a:rPr lang="en-US" altLang="ru-RU" sz="2400"/>
              <a:t> </a:t>
            </a:r>
            <a:r>
              <a:rPr lang="en-US" altLang="en-US" sz="2400"/>
              <a:t>защиты</a:t>
            </a:r>
            <a:r>
              <a:rPr lang="en-US" altLang="ru-RU" sz="2400"/>
              <a:t> </a:t>
            </a:r>
            <a:r>
              <a:rPr lang="en-US" altLang="en-US" sz="2400"/>
              <a:t>от</a:t>
            </a:r>
            <a:r>
              <a:rPr lang="en-US" altLang="ru-RU" sz="2400"/>
              <a:t> </a:t>
            </a:r>
            <a:r>
              <a:rPr lang="en-US" altLang="en-US" sz="2400"/>
              <a:t>электроники</a:t>
            </a:r>
            <a:r>
              <a:rPr lang="en-US" altLang="ru-RU" sz="2400"/>
              <a:t>, </a:t>
            </a:r>
            <a:r>
              <a:rPr lang="en-US" altLang="en-US" sz="2400"/>
              <a:t>работала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любых</a:t>
            </a:r>
            <a:r>
              <a:rPr lang="en-US" altLang="ru-RU" sz="2400"/>
              <a:t> </a:t>
            </a:r>
            <a:r>
              <a:rPr lang="en-US" altLang="en-US" sz="2400"/>
              <a:t>погодных</a:t>
            </a:r>
            <a:r>
              <a:rPr lang="en-US" altLang="ru-RU" sz="2400"/>
              <a:t> </a:t>
            </a:r>
            <a:r>
              <a:rPr lang="en-US" altLang="en-US" sz="2400"/>
              <a:t>условиях</a:t>
            </a:r>
            <a:r>
              <a:rPr lang="ru-RU" altLang="en-US" sz="2400"/>
              <a:t>.</a:t>
            </a:r>
          </a:p>
        </p:txBody>
      </p:sp>
      <p:pic>
        <p:nvPicPr>
          <p:cNvPr id="5" name="Изображение 4" descr="Screenshot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365" y="1600200"/>
            <a:ext cx="5486400" cy="45256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usiness Cooperate">
  <a:themeElements>
    <a:clrScheme name="Business Cooper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siness Cooperat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usiness Coope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663</Words>
  <Application>Microsoft Office PowerPoint</Application>
  <PresentationFormat>Широкоэкранный</PresentationFormat>
  <Paragraphs>33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微软雅黑</vt:lpstr>
      <vt:lpstr>SimSun</vt:lpstr>
      <vt:lpstr>Arial</vt:lpstr>
      <vt:lpstr>Calibri</vt:lpstr>
      <vt:lpstr>Business Cooperate</vt:lpstr>
      <vt:lpstr>Что такое логарифмическая линейка</vt:lpstr>
      <vt:lpstr>Для чего они использовались:</vt:lpstr>
      <vt:lpstr>Архитектура и устройство </vt:lpstr>
      <vt:lpstr>Принцип работы</vt:lpstr>
      <vt:lpstr>Почему именно эта линейка была незаменима?</vt:lpstr>
      <vt:lpstr>Строение логарифмической линейки </vt:lpstr>
      <vt:lpstr>Характеристики и точность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Azerty</dc:creator>
  <cp:lastModifiedBy>Azerty</cp:lastModifiedBy>
  <cp:revision>6</cp:revision>
  <dcterms:created xsi:type="dcterms:W3CDTF">2025-07-23T00:59:00Z</dcterms:created>
  <dcterms:modified xsi:type="dcterms:W3CDTF">2026-11-05T03:28:26Z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1049-12.2.0.23206</vt:lpwstr>
  </property>
  <property fmtid="{D5CDD505-2E9C-101B-9397-08002B2CF9AE}" pid="3" name="ICV">
    <vt:lpwstr>CC0CAB6B0A3247A8BB55C8D0FE1BABB7_11</vt:lpwstr>
  </property>
</Properties>
</file>