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2" r:id="rId4"/>
    <p:sldId id="261" r:id="rId5"/>
    <p:sldId id="257" r:id="rId6"/>
    <p:sldId id="259" r:id="rId7"/>
    <p:sldId id="260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36" d="100"/>
          <a:sy n="36" d="100"/>
        </p:scale>
        <p:origin x="118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1C614A-48F0-4B71-B502-1A426177001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B9F8E45-356E-477A-AAED-BF0BE740EC74}">
      <dgm:prSet/>
      <dgm:spPr/>
      <dgm:t>
        <a:bodyPr/>
        <a:lstStyle/>
        <a:p>
          <a:pPr algn="just"/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Визирование съёмочных точек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. Зрительную трубу наводят на характерную точку рельефа и по вертикальному кругу отсчитывают угол наклона 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0FE1F9-5CB8-45AB-9C08-19AEC3272648}" type="parTrans" cxnId="{128796BA-819C-4B4C-8B66-D16AEFA010AE}">
      <dgm:prSet/>
      <dgm:spPr/>
      <dgm:t>
        <a:bodyPr/>
        <a:lstStyle/>
        <a:p>
          <a:pPr algn="just"/>
          <a:endParaRPr lang="en-US"/>
        </a:p>
      </dgm:t>
    </dgm:pt>
    <dgm:pt modelId="{4C5C97F8-52E6-41C8-8CD1-3BE8436D98EA}" type="sibTrans" cxnId="{128796BA-819C-4B4C-8B66-D16AEFA010AE}">
      <dgm:prSet/>
      <dgm:spPr/>
      <dgm:t>
        <a:bodyPr/>
        <a:lstStyle/>
        <a:p>
          <a:pPr algn="just"/>
          <a:endParaRPr lang="en-US"/>
        </a:p>
      </dgm:t>
    </dgm:pt>
    <dgm:pt modelId="{CCD3F59B-4AF9-4447-B313-8FC0E952B623}">
      <dgm:prSet/>
      <dgm:spPr/>
      <dgm:t>
        <a:bodyPr/>
        <a:lstStyle/>
        <a:p>
          <a:pPr algn="just"/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Определение расстояния до точки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. По нитям дальномера определяют расстояние до точки 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97975A-F3F9-4688-AFAD-C0E99B9768BF}" type="parTrans" cxnId="{A8AA5178-255C-4B07-A2FF-0EC75E6BDA5B}">
      <dgm:prSet/>
      <dgm:spPr/>
      <dgm:t>
        <a:bodyPr/>
        <a:lstStyle/>
        <a:p>
          <a:pPr algn="just"/>
          <a:endParaRPr lang="en-US"/>
        </a:p>
      </dgm:t>
    </dgm:pt>
    <dgm:pt modelId="{8C06D36C-9A79-443B-9D42-48308A243CCF}" type="sibTrans" cxnId="{A8AA5178-255C-4B07-A2FF-0EC75E6BDA5B}">
      <dgm:prSet/>
      <dgm:spPr/>
      <dgm:t>
        <a:bodyPr/>
        <a:lstStyle/>
        <a:p>
          <a:pPr algn="just"/>
          <a:endParaRPr lang="en-US"/>
        </a:p>
      </dgm:t>
    </dgm:pt>
    <dgm:pt modelId="{0285099D-CA4A-4585-B1DB-26161A61261A}">
      <dgm:prSet/>
      <dgm:spPr/>
      <dgm:t>
        <a:bodyPr/>
        <a:lstStyle/>
        <a:p>
          <a:pPr algn="just"/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Определение превышения точки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. По вертикальному углу и расстоянию определяют превышение точки 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319764-1E00-4362-BBF0-BD8BEAC3C908}" type="parTrans" cxnId="{FAC4CB5C-4363-40FF-BBE9-8B1468FF5B85}">
      <dgm:prSet/>
      <dgm:spPr/>
      <dgm:t>
        <a:bodyPr/>
        <a:lstStyle/>
        <a:p>
          <a:pPr algn="just"/>
          <a:endParaRPr lang="en-US"/>
        </a:p>
      </dgm:t>
    </dgm:pt>
    <dgm:pt modelId="{1C9C5D2A-41C4-4D86-BD4E-9F35BBBB4630}" type="sibTrans" cxnId="{FAC4CB5C-4363-40FF-BBE9-8B1468FF5B85}">
      <dgm:prSet/>
      <dgm:spPr/>
      <dgm:t>
        <a:bodyPr/>
        <a:lstStyle/>
        <a:p>
          <a:pPr algn="just"/>
          <a:endParaRPr lang="en-US"/>
        </a:p>
      </dgm:t>
    </dgm:pt>
    <dgm:pt modelId="{09823AFA-14BD-41F9-8797-65E899C2D30D}">
      <dgm:prSet/>
      <dgm:spPr/>
      <dgm:t>
        <a:bodyPr/>
        <a:lstStyle/>
        <a:p>
          <a:pPr algn="just"/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Нанесение на планшет линии на точку и расстояния до неё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. С помощью линейки наносят на планшет линию, соединяющую две точки, и таким образом постепенно, шаг за шагом, создают чертёж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2174F4-2E04-4140-BE03-F864BBE4AA1F}" type="parTrans" cxnId="{0C15F1D9-434F-43FB-A268-9794A4331557}">
      <dgm:prSet/>
      <dgm:spPr/>
      <dgm:t>
        <a:bodyPr/>
        <a:lstStyle/>
        <a:p>
          <a:pPr algn="just"/>
          <a:endParaRPr lang="en-US"/>
        </a:p>
      </dgm:t>
    </dgm:pt>
    <dgm:pt modelId="{C10F53BB-CBF0-4D4A-87B5-7B24328C1676}" type="sibTrans" cxnId="{0C15F1D9-434F-43FB-A268-9794A4331557}">
      <dgm:prSet/>
      <dgm:spPr/>
      <dgm:t>
        <a:bodyPr/>
        <a:lstStyle/>
        <a:p>
          <a:pPr algn="just"/>
          <a:endParaRPr lang="en-US"/>
        </a:p>
      </dgm:t>
    </dgm:pt>
    <dgm:pt modelId="{8DB09CFC-66AC-4FB6-A573-39AD55F02A10}">
      <dgm:prSet/>
      <dgm:spPr/>
      <dgm:t>
        <a:bodyPr/>
        <a:lstStyle/>
        <a:p>
          <a:pPr algn="just"/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Определение высот исследуемых точек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. С помощью специальных формул и расчётов прибор позволяет определить высоты исследуемых точек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027F1C-45EE-470A-9589-861911A43BC0}" type="parTrans" cxnId="{5AB8E16E-EB79-48D1-9F66-4C3D6CC542C5}">
      <dgm:prSet/>
      <dgm:spPr/>
      <dgm:t>
        <a:bodyPr/>
        <a:lstStyle/>
        <a:p>
          <a:pPr algn="just"/>
          <a:endParaRPr lang="en-US"/>
        </a:p>
      </dgm:t>
    </dgm:pt>
    <dgm:pt modelId="{640BB165-7B10-45E9-9A23-E07F9A14BDF7}" type="sibTrans" cxnId="{5AB8E16E-EB79-48D1-9F66-4C3D6CC542C5}">
      <dgm:prSet/>
      <dgm:spPr/>
      <dgm:t>
        <a:bodyPr/>
        <a:lstStyle/>
        <a:p>
          <a:pPr algn="just"/>
          <a:endParaRPr lang="en-US"/>
        </a:p>
      </dgm:t>
    </dgm:pt>
    <dgm:pt modelId="{E7014DF3-74F4-4C40-962B-E587E15E09DA}" type="pres">
      <dgm:prSet presAssocID="{C21C614A-48F0-4B71-B502-1A426177001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6C551794-5F7B-422C-891E-A84DB78CBC37}" type="pres">
      <dgm:prSet presAssocID="{1B9F8E45-356E-477A-AAED-BF0BE740EC74}" presName="thickLine" presStyleLbl="alignNode1" presStyleIdx="0" presStyleCnt="5"/>
      <dgm:spPr/>
    </dgm:pt>
    <dgm:pt modelId="{8457A05C-0CF0-4B42-BD99-F9842EBB5580}" type="pres">
      <dgm:prSet presAssocID="{1B9F8E45-356E-477A-AAED-BF0BE740EC74}" presName="horz1" presStyleCnt="0"/>
      <dgm:spPr/>
    </dgm:pt>
    <dgm:pt modelId="{14366D23-F464-42B1-B259-162A9AB02E01}" type="pres">
      <dgm:prSet presAssocID="{1B9F8E45-356E-477A-AAED-BF0BE740EC74}" presName="tx1" presStyleLbl="revTx" presStyleIdx="0" presStyleCnt="5"/>
      <dgm:spPr/>
      <dgm:t>
        <a:bodyPr/>
        <a:lstStyle/>
        <a:p>
          <a:endParaRPr lang="ru-RU"/>
        </a:p>
      </dgm:t>
    </dgm:pt>
    <dgm:pt modelId="{4877B60B-91CE-4831-9FC6-2EA6100DCEC2}" type="pres">
      <dgm:prSet presAssocID="{1B9F8E45-356E-477A-AAED-BF0BE740EC74}" presName="vert1" presStyleCnt="0"/>
      <dgm:spPr/>
    </dgm:pt>
    <dgm:pt modelId="{3CDB9E60-E2F3-4AB0-9057-AF7266D8EA6D}" type="pres">
      <dgm:prSet presAssocID="{CCD3F59B-4AF9-4447-B313-8FC0E952B623}" presName="thickLine" presStyleLbl="alignNode1" presStyleIdx="1" presStyleCnt="5"/>
      <dgm:spPr/>
    </dgm:pt>
    <dgm:pt modelId="{281C1C3A-90A0-4B16-9C68-9C74E913433E}" type="pres">
      <dgm:prSet presAssocID="{CCD3F59B-4AF9-4447-B313-8FC0E952B623}" presName="horz1" presStyleCnt="0"/>
      <dgm:spPr/>
    </dgm:pt>
    <dgm:pt modelId="{8E6558CD-3B7E-4644-8134-870A77891CD4}" type="pres">
      <dgm:prSet presAssocID="{CCD3F59B-4AF9-4447-B313-8FC0E952B623}" presName="tx1" presStyleLbl="revTx" presStyleIdx="1" presStyleCnt="5"/>
      <dgm:spPr/>
      <dgm:t>
        <a:bodyPr/>
        <a:lstStyle/>
        <a:p>
          <a:endParaRPr lang="ru-RU"/>
        </a:p>
      </dgm:t>
    </dgm:pt>
    <dgm:pt modelId="{60C38B97-4306-4E63-BC20-BF700C2F69E0}" type="pres">
      <dgm:prSet presAssocID="{CCD3F59B-4AF9-4447-B313-8FC0E952B623}" presName="vert1" presStyleCnt="0"/>
      <dgm:spPr/>
    </dgm:pt>
    <dgm:pt modelId="{A60613D1-28D9-403E-9484-E4BA2B931EED}" type="pres">
      <dgm:prSet presAssocID="{0285099D-CA4A-4585-B1DB-26161A61261A}" presName="thickLine" presStyleLbl="alignNode1" presStyleIdx="2" presStyleCnt="5"/>
      <dgm:spPr/>
    </dgm:pt>
    <dgm:pt modelId="{A783A743-6340-4255-94E2-F51FDBF3FCBA}" type="pres">
      <dgm:prSet presAssocID="{0285099D-CA4A-4585-B1DB-26161A61261A}" presName="horz1" presStyleCnt="0"/>
      <dgm:spPr/>
    </dgm:pt>
    <dgm:pt modelId="{684196F9-A03F-4534-89FF-0176AA72A971}" type="pres">
      <dgm:prSet presAssocID="{0285099D-CA4A-4585-B1DB-26161A61261A}" presName="tx1" presStyleLbl="revTx" presStyleIdx="2" presStyleCnt="5"/>
      <dgm:spPr/>
      <dgm:t>
        <a:bodyPr/>
        <a:lstStyle/>
        <a:p>
          <a:endParaRPr lang="ru-RU"/>
        </a:p>
      </dgm:t>
    </dgm:pt>
    <dgm:pt modelId="{F6DB3158-4032-4352-8C8F-BB592D38726C}" type="pres">
      <dgm:prSet presAssocID="{0285099D-CA4A-4585-B1DB-26161A61261A}" presName="vert1" presStyleCnt="0"/>
      <dgm:spPr/>
    </dgm:pt>
    <dgm:pt modelId="{88B60BB8-FB3D-468E-951C-C3985F0CE64E}" type="pres">
      <dgm:prSet presAssocID="{09823AFA-14BD-41F9-8797-65E899C2D30D}" presName="thickLine" presStyleLbl="alignNode1" presStyleIdx="3" presStyleCnt="5"/>
      <dgm:spPr/>
    </dgm:pt>
    <dgm:pt modelId="{0A0EF85A-FF7F-4C7F-B3C8-9FD44A33AAA3}" type="pres">
      <dgm:prSet presAssocID="{09823AFA-14BD-41F9-8797-65E899C2D30D}" presName="horz1" presStyleCnt="0"/>
      <dgm:spPr/>
    </dgm:pt>
    <dgm:pt modelId="{DCB09B04-E598-4078-B7A9-D24DB7926200}" type="pres">
      <dgm:prSet presAssocID="{09823AFA-14BD-41F9-8797-65E899C2D30D}" presName="tx1" presStyleLbl="revTx" presStyleIdx="3" presStyleCnt="5"/>
      <dgm:spPr/>
      <dgm:t>
        <a:bodyPr/>
        <a:lstStyle/>
        <a:p>
          <a:endParaRPr lang="ru-RU"/>
        </a:p>
      </dgm:t>
    </dgm:pt>
    <dgm:pt modelId="{A3621E70-2595-4DAB-A9E5-0E9738067250}" type="pres">
      <dgm:prSet presAssocID="{09823AFA-14BD-41F9-8797-65E899C2D30D}" presName="vert1" presStyleCnt="0"/>
      <dgm:spPr/>
    </dgm:pt>
    <dgm:pt modelId="{5386F5EF-B57A-4DFA-BB30-F4E60A455F7D}" type="pres">
      <dgm:prSet presAssocID="{8DB09CFC-66AC-4FB6-A573-39AD55F02A10}" presName="thickLine" presStyleLbl="alignNode1" presStyleIdx="4" presStyleCnt="5"/>
      <dgm:spPr/>
    </dgm:pt>
    <dgm:pt modelId="{D182551F-5F96-4778-ACB9-05BB50973B00}" type="pres">
      <dgm:prSet presAssocID="{8DB09CFC-66AC-4FB6-A573-39AD55F02A10}" presName="horz1" presStyleCnt="0"/>
      <dgm:spPr/>
    </dgm:pt>
    <dgm:pt modelId="{B254C8C9-5C13-413A-BF80-3D7CDF118AD7}" type="pres">
      <dgm:prSet presAssocID="{8DB09CFC-66AC-4FB6-A573-39AD55F02A10}" presName="tx1" presStyleLbl="revTx" presStyleIdx="4" presStyleCnt="5"/>
      <dgm:spPr/>
      <dgm:t>
        <a:bodyPr/>
        <a:lstStyle/>
        <a:p>
          <a:endParaRPr lang="ru-RU"/>
        </a:p>
      </dgm:t>
    </dgm:pt>
    <dgm:pt modelId="{6AD7876D-C3B9-4252-859A-C67A70243F27}" type="pres">
      <dgm:prSet presAssocID="{8DB09CFC-66AC-4FB6-A573-39AD55F02A10}" presName="vert1" presStyleCnt="0"/>
      <dgm:spPr/>
    </dgm:pt>
  </dgm:ptLst>
  <dgm:cxnLst>
    <dgm:cxn modelId="{FAC4CB5C-4363-40FF-BBE9-8B1468FF5B85}" srcId="{C21C614A-48F0-4B71-B502-1A4261770016}" destId="{0285099D-CA4A-4585-B1DB-26161A61261A}" srcOrd="2" destOrd="0" parTransId="{53319764-1E00-4362-BBF0-BD8BEAC3C908}" sibTransId="{1C9C5D2A-41C4-4D86-BD4E-9F35BBBB4630}"/>
    <dgm:cxn modelId="{7CC4F066-E746-428B-A555-9E5D3606B494}" type="presOf" srcId="{09823AFA-14BD-41F9-8797-65E899C2D30D}" destId="{DCB09B04-E598-4078-B7A9-D24DB7926200}" srcOrd="0" destOrd="0" presId="urn:microsoft.com/office/officeart/2008/layout/LinedList"/>
    <dgm:cxn modelId="{5AB8E16E-EB79-48D1-9F66-4C3D6CC542C5}" srcId="{C21C614A-48F0-4B71-B502-1A4261770016}" destId="{8DB09CFC-66AC-4FB6-A573-39AD55F02A10}" srcOrd="4" destOrd="0" parTransId="{5B027F1C-45EE-470A-9589-861911A43BC0}" sibTransId="{640BB165-7B10-45E9-9A23-E07F9A14BDF7}"/>
    <dgm:cxn modelId="{0C15F1D9-434F-43FB-A268-9794A4331557}" srcId="{C21C614A-48F0-4B71-B502-1A4261770016}" destId="{09823AFA-14BD-41F9-8797-65E899C2D30D}" srcOrd="3" destOrd="0" parTransId="{8B2174F4-2E04-4140-BE03-F864BBE4AA1F}" sibTransId="{C10F53BB-CBF0-4D4A-87B5-7B24328C1676}"/>
    <dgm:cxn modelId="{20CBE03D-0CAE-4F9B-B8A7-BF3A05BB6B98}" type="presOf" srcId="{C21C614A-48F0-4B71-B502-1A4261770016}" destId="{E7014DF3-74F4-4C40-962B-E587E15E09DA}" srcOrd="0" destOrd="0" presId="urn:microsoft.com/office/officeart/2008/layout/LinedList"/>
    <dgm:cxn modelId="{9E9F4D1D-5614-47CF-B3A7-3FE28585A2D6}" type="presOf" srcId="{1B9F8E45-356E-477A-AAED-BF0BE740EC74}" destId="{14366D23-F464-42B1-B259-162A9AB02E01}" srcOrd="0" destOrd="0" presId="urn:microsoft.com/office/officeart/2008/layout/LinedList"/>
    <dgm:cxn modelId="{30591015-4AB8-40D5-B2B2-4586FAB42528}" type="presOf" srcId="{0285099D-CA4A-4585-B1DB-26161A61261A}" destId="{684196F9-A03F-4534-89FF-0176AA72A971}" srcOrd="0" destOrd="0" presId="urn:microsoft.com/office/officeart/2008/layout/LinedList"/>
    <dgm:cxn modelId="{A8AA5178-255C-4B07-A2FF-0EC75E6BDA5B}" srcId="{C21C614A-48F0-4B71-B502-1A4261770016}" destId="{CCD3F59B-4AF9-4447-B313-8FC0E952B623}" srcOrd="1" destOrd="0" parTransId="{E697975A-F3F9-4688-AFAD-C0E99B9768BF}" sibTransId="{8C06D36C-9A79-443B-9D42-48308A243CCF}"/>
    <dgm:cxn modelId="{94FBA275-B89D-4029-95EF-8F461A029DAF}" type="presOf" srcId="{8DB09CFC-66AC-4FB6-A573-39AD55F02A10}" destId="{B254C8C9-5C13-413A-BF80-3D7CDF118AD7}" srcOrd="0" destOrd="0" presId="urn:microsoft.com/office/officeart/2008/layout/LinedList"/>
    <dgm:cxn modelId="{128796BA-819C-4B4C-8B66-D16AEFA010AE}" srcId="{C21C614A-48F0-4B71-B502-1A4261770016}" destId="{1B9F8E45-356E-477A-AAED-BF0BE740EC74}" srcOrd="0" destOrd="0" parTransId="{6D0FE1F9-5CB8-45AB-9C08-19AEC3272648}" sibTransId="{4C5C97F8-52E6-41C8-8CD1-3BE8436D98EA}"/>
    <dgm:cxn modelId="{78C5BEC5-8C3F-44B8-9E6A-4907EB1960FD}" type="presOf" srcId="{CCD3F59B-4AF9-4447-B313-8FC0E952B623}" destId="{8E6558CD-3B7E-4644-8134-870A77891CD4}" srcOrd="0" destOrd="0" presId="urn:microsoft.com/office/officeart/2008/layout/LinedList"/>
    <dgm:cxn modelId="{89A26DBD-4756-4066-AE66-EC0E23543A6F}" type="presParOf" srcId="{E7014DF3-74F4-4C40-962B-E587E15E09DA}" destId="{6C551794-5F7B-422C-891E-A84DB78CBC37}" srcOrd="0" destOrd="0" presId="urn:microsoft.com/office/officeart/2008/layout/LinedList"/>
    <dgm:cxn modelId="{E888A8CB-B4A1-4EBA-9D17-4E07910DF98F}" type="presParOf" srcId="{E7014DF3-74F4-4C40-962B-E587E15E09DA}" destId="{8457A05C-0CF0-4B42-BD99-F9842EBB5580}" srcOrd="1" destOrd="0" presId="urn:microsoft.com/office/officeart/2008/layout/LinedList"/>
    <dgm:cxn modelId="{E46B4617-101B-4F14-8A5F-5EBFE6A2FA7B}" type="presParOf" srcId="{8457A05C-0CF0-4B42-BD99-F9842EBB5580}" destId="{14366D23-F464-42B1-B259-162A9AB02E01}" srcOrd="0" destOrd="0" presId="urn:microsoft.com/office/officeart/2008/layout/LinedList"/>
    <dgm:cxn modelId="{579FCE77-F108-44D5-A537-FD7A9644CB0B}" type="presParOf" srcId="{8457A05C-0CF0-4B42-BD99-F9842EBB5580}" destId="{4877B60B-91CE-4831-9FC6-2EA6100DCEC2}" srcOrd="1" destOrd="0" presId="urn:microsoft.com/office/officeart/2008/layout/LinedList"/>
    <dgm:cxn modelId="{21E6C5AE-7EAB-4B60-97CE-1A4B502F3B58}" type="presParOf" srcId="{E7014DF3-74F4-4C40-962B-E587E15E09DA}" destId="{3CDB9E60-E2F3-4AB0-9057-AF7266D8EA6D}" srcOrd="2" destOrd="0" presId="urn:microsoft.com/office/officeart/2008/layout/LinedList"/>
    <dgm:cxn modelId="{E3C4C5B5-3A27-4330-9A7C-73466F43B5FB}" type="presParOf" srcId="{E7014DF3-74F4-4C40-962B-E587E15E09DA}" destId="{281C1C3A-90A0-4B16-9C68-9C74E913433E}" srcOrd="3" destOrd="0" presId="urn:microsoft.com/office/officeart/2008/layout/LinedList"/>
    <dgm:cxn modelId="{828CB856-8CC7-44AF-A3BB-8B8511FA3477}" type="presParOf" srcId="{281C1C3A-90A0-4B16-9C68-9C74E913433E}" destId="{8E6558CD-3B7E-4644-8134-870A77891CD4}" srcOrd="0" destOrd="0" presId="urn:microsoft.com/office/officeart/2008/layout/LinedList"/>
    <dgm:cxn modelId="{90B2478F-AEB6-4CD5-AC1A-E1115D10F59A}" type="presParOf" srcId="{281C1C3A-90A0-4B16-9C68-9C74E913433E}" destId="{60C38B97-4306-4E63-BC20-BF700C2F69E0}" srcOrd="1" destOrd="0" presId="urn:microsoft.com/office/officeart/2008/layout/LinedList"/>
    <dgm:cxn modelId="{97843F6D-DDD8-4AAF-9954-AB700C87E04B}" type="presParOf" srcId="{E7014DF3-74F4-4C40-962B-E587E15E09DA}" destId="{A60613D1-28D9-403E-9484-E4BA2B931EED}" srcOrd="4" destOrd="0" presId="urn:microsoft.com/office/officeart/2008/layout/LinedList"/>
    <dgm:cxn modelId="{4294D7F8-A7C4-4835-A29C-C1FDC36304C5}" type="presParOf" srcId="{E7014DF3-74F4-4C40-962B-E587E15E09DA}" destId="{A783A743-6340-4255-94E2-F51FDBF3FCBA}" srcOrd="5" destOrd="0" presId="urn:microsoft.com/office/officeart/2008/layout/LinedList"/>
    <dgm:cxn modelId="{EA14C67B-6A1F-462A-B644-B5197E867F3C}" type="presParOf" srcId="{A783A743-6340-4255-94E2-F51FDBF3FCBA}" destId="{684196F9-A03F-4534-89FF-0176AA72A971}" srcOrd="0" destOrd="0" presId="urn:microsoft.com/office/officeart/2008/layout/LinedList"/>
    <dgm:cxn modelId="{06B1CC1B-5529-4AD7-9279-E30A0084E77E}" type="presParOf" srcId="{A783A743-6340-4255-94E2-F51FDBF3FCBA}" destId="{F6DB3158-4032-4352-8C8F-BB592D38726C}" srcOrd="1" destOrd="0" presId="urn:microsoft.com/office/officeart/2008/layout/LinedList"/>
    <dgm:cxn modelId="{762B18E6-0731-46B8-8317-19EC1DCB80C3}" type="presParOf" srcId="{E7014DF3-74F4-4C40-962B-E587E15E09DA}" destId="{88B60BB8-FB3D-468E-951C-C3985F0CE64E}" srcOrd="6" destOrd="0" presId="urn:microsoft.com/office/officeart/2008/layout/LinedList"/>
    <dgm:cxn modelId="{69326199-788C-4ED9-9F6F-E8CF318AE73A}" type="presParOf" srcId="{E7014DF3-74F4-4C40-962B-E587E15E09DA}" destId="{0A0EF85A-FF7F-4C7F-B3C8-9FD44A33AAA3}" srcOrd="7" destOrd="0" presId="urn:microsoft.com/office/officeart/2008/layout/LinedList"/>
    <dgm:cxn modelId="{DC72956B-FC2C-40F3-95B2-28F922F7513A}" type="presParOf" srcId="{0A0EF85A-FF7F-4C7F-B3C8-9FD44A33AAA3}" destId="{DCB09B04-E598-4078-B7A9-D24DB7926200}" srcOrd="0" destOrd="0" presId="urn:microsoft.com/office/officeart/2008/layout/LinedList"/>
    <dgm:cxn modelId="{25DBCDB5-BC56-4DE2-8273-833AA07E8C2F}" type="presParOf" srcId="{0A0EF85A-FF7F-4C7F-B3C8-9FD44A33AAA3}" destId="{A3621E70-2595-4DAB-A9E5-0E9738067250}" srcOrd="1" destOrd="0" presId="urn:microsoft.com/office/officeart/2008/layout/LinedList"/>
    <dgm:cxn modelId="{5D1065FF-EE39-4F98-92F4-D4B076A0E60A}" type="presParOf" srcId="{E7014DF3-74F4-4C40-962B-E587E15E09DA}" destId="{5386F5EF-B57A-4DFA-BB30-F4E60A455F7D}" srcOrd="8" destOrd="0" presId="urn:microsoft.com/office/officeart/2008/layout/LinedList"/>
    <dgm:cxn modelId="{78EECD08-F237-40AA-8C63-FA129C577A31}" type="presParOf" srcId="{E7014DF3-74F4-4C40-962B-E587E15E09DA}" destId="{D182551F-5F96-4778-ACB9-05BB50973B00}" srcOrd="9" destOrd="0" presId="urn:microsoft.com/office/officeart/2008/layout/LinedList"/>
    <dgm:cxn modelId="{06E8C236-9690-4DB7-A5A5-148AC3AA35E9}" type="presParOf" srcId="{D182551F-5F96-4778-ACB9-05BB50973B00}" destId="{B254C8C9-5C13-413A-BF80-3D7CDF118AD7}" srcOrd="0" destOrd="0" presId="urn:microsoft.com/office/officeart/2008/layout/LinedList"/>
    <dgm:cxn modelId="{5EFD395F-F37F-4BD8-A9CA-CD656A82BF91}" type="presParOf" srcId="{D182551F-5F96-4778-ACB9-05BB50973B00}" destId="{6AD7876D-C3B9-4252-859A-C67A70243F2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551794-5F7B-422C-891E-A84DB78CBC37}">
      <dsp:nvSpPr>
        <dsp:cNvPr id="0" name=""/>
        <dsp:cNvSpPr/>
      </dsp:nvSpPr>
      <dsp:spPr>
        <a:xfrm>
          <a:off x="0" y="684"/>
          <a:ext cx="85966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366D23-F464-42B1-B259-162A9AB02E01}">
      <dsp:nvSpPr>
        <dsp:cNvPr id="0" name=""/>
        <dsp:cNvSpPr/>
      </dsp:nvSpPr>
      <dsp:spPr>
        <a:xfrm>
          <a:off x="0" y="684"/>
          <a:ext cx="8596668" cy="11206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Визирование съёмочных точек</a:t>
          </a:r>
          <a:r>
            <a:rPr lang="ru-RU" sz="23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Зрительную трубу наводят на характерную точку рельефа и по вертикальному кругу отсчитывают угол наклона </a:t>
          </a:r>
          <a:endParaRPr lang="en-US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684"/>
        <a:ext cx="8596668" cy="1120603"/>
      </dsp:txXfrm>
    </dsp:sp>
    <dsp:sp modelId="{3CDB9E60-E2F3-4AB0-9057-AF7266D8EA6D}">
      <dsp:nvSpPr>
        <dsp:cNvPr id="0" name=""/>
        <dsp:cNvSpPr/>
      </dsp:nvSpPr>
      <dsp:spPr>
        <a:xfrm>
          <a:off x="0" y="1121287"/>
          <a:ext cx="85966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6558CD-3B7E-4644-8134-870A77891CD4}">
      <dsp:nvSpPr>
        <dsp:cNvPr id="0" name=""/>
        <dsp:cNvSpPr/>
      </dsp:nvSpPr>
      <dsp:spPr>
        <a:xfrm>
          <a:off x="0" y="1121287"/>
          <a:ext cx="8596668" cy="11206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Определение расстояния до точки</a:t>
          </a:r>
          <a:r>
            <a:rPr lang="ru-RU" sz="23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По нитям дальномера определяют расстояние до точки </a:t>
          </a:r>
          <a:endParaRPr lang="en-US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21287"/>
        <a:ext cx="8596668" cy="1120603"/>
      </dsp:txXfrm>
    </dsp:sp>
    <dsp:sp modelId="{A60613D1-28D9-403E-9484-E4BA2B931EED}">
      <dsp:nvSpPr>
        <dsp:cNvPr id="0" name=""/>
        <dsp:cNvSpPr/>
      </dsp:nvSpPr>
      <dsp:spPr>
        <a:xfrm>
          <a:off x="0" y="2241891"/>
          <a:ext cx="85966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4196F9-A03F-4534-89FF-0176AA72A971}">
      <dsp:nvSpPr>
        <dsp:cNvPr id="0" name=""/>
        <dsp:cNvSpPr/>
      </dsp:nvSpPr>
      <dsp:spPr>
        <a:xfrm>
          <a:off x="0" y="2241891"/>
          <a:ext cx="8596668" cy="11206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Определение превышения точки</a:t>
          </a:r>
          <a:r>
            <a:rPr lang="ru-RU" sz="23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По вертикальному углу и расстоянию определяют превышение точки </a:t>
          </a:r>
          <a:endParaRPr lang="en-US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241891"/>
        <a:ext cx="8596668" cy="1120603"/>
      </dsp:txXfrm>
    </dsp:sp>
    <dsp:sp modelId="{88B60BB8-FB3D-468E-951C-C3985F0CE64E}">
      <dsp:nvSpPr>
        <dsp:cNvPr id="0" name=""/>
        <dsp:cNvSpPr/>
      </dsp:nvSpPr>
      <dsp:spPr>
        <a:xfrm>
          <a:off x="0" y="3362495"/>
          <a:ext cx="85966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B09B04-E598-4078-B7A9-D24DB7926200}">
      <dsp:nvSpPr>
        <dsp:cNvPr id="0" name=""/>
        <dsp:cNvSpPr/>
      </dsp:nvSpPr>
      <dsp:spPr>
        <a:xfrm>
          <a:off x="0" y="3362495"/>
          <a:ext cx="8596668" cy="11206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Нанесение на планшет линии на точку и расстояния до неё</a:t>
          </a:r>
          <a:r>
            <a:rPr lang="ru-RU" sz="23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С помощью линейки наносят на планшет линию, соединяющую две точки, и таким образом постепенно, шаг за шагом, создают чертёж</a:t>
          </a:r>
          <a:endParaRPr lang="en-US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362495"/>
        <a:ext cx="8596668" cy="1120603"/>
      </dsp:txXfrm>
    </dsp:sp>
    <dsp:sp modelId="{5386F5EF-B57A-4DFA-BB30-F4E60A455F7D}">
      <dsp:nvSpPr>
        <dsp:cNvPr id="0" name=""/>
        <dsp:cNvSpPr/>
      </dsp:nvSpPr>
      <dsp:spPr>
        <a:xfrm>
          <a:off x="0" y="4483099"/>
          <a:ext cx="85966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4C8C9-5C13-413A-BF80-3D7CDF118AD7}">
      <dsp:nvSpPr>
        <dsp:cNvPr id="0" name=""/>
        <dsp:cNvSpPr/>
      </dsp:nvSpPr>
      <dsp:spPr>
        <a:xfrm>
          <a:off x="0" y="4483099"/>
          <a:ext cx="8596668" cy="11206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Определение высот исследуемых точек</a:t>
          </a:r>
          <a:r>
            <a:rPr lang="ru-RU" sz="23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С помощью специальных формул и расчётов прибор позволяет определить высоты исследуемых точек</a:t>
          </a:r>
          <a:endParaRPr lang="en-US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483099"/>
        <a:ext cx="8596668" cy="11206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854EC49-5447-0EBA-29CA-0DC1CDC776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18352" b="30512"/>
          <a:stretch>
            <a:fillRect/>
          </a:stretch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3559A5F2-8BE0-4998-A1E4-1B145465A9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3A6596D4-D53C-424F-9F16-CC8686C079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84541" y="0"/>
            <a:ext cx="7315200" cy="6858000"/>
          </a:xfrm>
          <a:prstGeom prst="parallelogram">
            <a:avLst>
              <a:gd name="adj" fmla="val 14937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1BB890B-70D4-42FE-A599-6AEF1A42D9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42D646-B58C-43C8-8152-01BC782B72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23">
            <a:extLst>
              <a:ext uri="{FF2B5EF4-FFF2-40B4-BE49-F238E27FC236}">
                <a16:creationId xmlns:a16="http://schemas.microsoft.com/office/drawing/2014/main" id="{9772CABD-4211-42AA-B349-D4002E52F1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0" name="Rectangle 25">
            <a:extLst>
              <a:ext uri="{FF2B5EF4-FFF2-40B4-BE49-F238E27FC236}">
                <a16:creationId xmlns:a16="http://schemas.microsoft.com/office/drawing/2014/main" id="{BBD91630-4DBA-4294-8016-FEB5C3B0CE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E67D1587-504D-41BC-9D48-B61257BFBC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A3E51F-6AD7-7344-ACD1-60956EB17C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81074" y="1312282"/>
            <a:ext cx="4569803" cy="2369131"/>
          </a:xfrm>
        </p:spPr>
        <p:txBody>
          <a:bodyPr>
            <a:normAutofit/>
          </a:bodyPr>
          <a:lstStyle/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Кипрегель</a:t>
            </a:r>
          </a:p>
        </p:txBody>
      </p:sp>
      <p:sp>
        <p:nvSpPr>
          <p:cNvPr id="24" name="Rectangle 27">
            <a:extLst>
              <a:ext uri="{FF2B5EF4-FFF2-40B4-BE49-F238E27FC236}">
                <a16:creationId xmlns:a16="http://schemas.microsoft.com/office/drawing/2014/main" id="{8765DD1A-F044-4DE7-8A9B-7C30DC85A4A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6" name="Rectangle 28">
            <a:extLst>
              <a:ext uri="{FF2B5EF4-FFF2-40B4-BE49-F238E27FC236}">
                <a16:creationId xmlns:a16="http://schemas.microsoft.com/office/drawing/2014/main" id="{2FE2170D-72D6-48A8-8E9A-BFF3BF03D03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8" name="Rectangle 29">
            <a:extLst>
              <a:ext uri="{FF2B5EF4-FFF2-40B4-BE49-F238E27FC236}">
                <a16:creationId xmlns:a16="http://schemas.microsoft.com/office/drawing/2014/main" id="{01D19436-094D-463D-AFEA-870FDBD037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9A2DE6E0-967C-4C58-8558-EC08F1138B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449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28B143-B74F-AD68-7AD7-CCD5E1012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7270" y="786580"/>
            <a:ext cx="7650588" cy="5653549"/>
          </a:xfrm>
        </p:spPr>
        <p:txBody>
          <a:bodyPr>
            <a:noAutofit/>
          </a:bodyPr>
          <a:lstStyle/>
          <a:p>
            <a:pPr algn="just"/>
            <a:r>
              <a:rPr lang="ru-RU" sz="4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Кипрегель</a:t>
            </a:r>
            <a:r>
              <a:rPr lang="ru-RU" sz="4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 </a:t>
            </a:r>
            <a:r>
              <a:rPr lang="ru-RU" sz="40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механический или оптический геодезический прибор</a:t>
            </a:r>
            <a:r>
              <a:rPr lang="ru-RU" sz="4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предназначенный для измерения превышений, расстояний, вертикальных углов, графического построения направлений и нанесения их на топоплан ландшафта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522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05C999-6CE2-683C-86B3-FC961C4D3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90" y="157165"/>
            <a:ext cx="8596667" cy="1320800"/>
          </a:xfrm>
        </p:spPr>
        <p:txBody>
          <a:bodyPr>
            <a:norm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</a:t>
            </a:r>
          </a:p>
        </p:txBody>
      </p:sp>
      <p:sp>
        <p:nvSpPr>
          <p:cNvPr id="10" name="Isosceles Triangle 8">
            <a:extLst>
              <a:ext uri="{FF2B5EF4-FFF2-40B4-BE49-F238E27FC236}">
                <a16:creationId xmlns:a16="http://schemas.microsoft.com/office/drawing/2014/main" id="{98EE4960-6ED7-49B4-BEEE-A96A0C83D9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pic>
        <p:nvPicPr>
          <p:cNvPr id="5" name="Рисунок 4" descr="Picture background">
            <a:extLst>
              <a:ext uri="{FF2B5EF4-FFF2-40B4-BE49-F238E27FC236}">
                <a16:creationId xmlns:a16="http://schemas.microsoft.com/office/drawing/2014/main" id="{0477DB11-35ED-9B57-AD40-82D0060A1C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" b="1571"/>
          <a:stretch>
            <a:fillRect/>
          </a:stretch>
        </p:blipFill>
        <p:spPr>
          <a:xfrm>
            <a:off x="570417" y="2561196"/>
            <a:ext cx="2625335" cy="3882362"/>
          </a:xfrm>
          <a:prstGeom prst="rect">
            <a:avLst/>
          </a:prstGeom>
        </p:spPr>
      </p:pic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79F1A44E-A2DC-431C-7CE9-5BC25FC94E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647" r="6870" b="1"/>
          <a:stretch>
            <a:fillRect/>
          </a:stretch>
        </p:blipFill>
        <p:spPr>
          <a:xfrm>
            <a:off x="3431028" y="890970"/>
            <a:ext cx="2625335" cy="3882362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5194292E-2403-B169-06F1-F65E47063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1639" y="1297320"/>
            <a:ext cx="3452129" cy="54317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Н. Вилем и А. Н. Ширяев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авторы кипрегеля Ширяева–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Вилема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(КШВ), выпускавшегося в конце 30-х — начале 40-х годов ХХ века в СССР.</a:t>
            </a:r>
          </a:p>
        </p:txBody>
      </p:sp>
    </p:spTree>
    <p:extLst>
      <p:ext uri="{BB962C8B-B14F-4D97-AF65-F5344CB8AC3E}">
        <p14:creationId xmlns:p14="http://schemas.microsoft.com/office/powerpoint/2010/main" val="661106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6D7200-7253-102E-0469-0CCC2C0F7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58" y="19665"/>
            <a:ext cx="8596668" cy="1140544"/>
          </a:xfrm>
        </p:spPr>
        <p:txBody>
          <a:bodyPr>
            <a:norm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F323503-BAE5-339C-17F0-173604766E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04093" y="1160209"/>
            <a:ext cx="9539972" cy="539790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«кипрегель»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произошло от немецкого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kippen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«опрокидывать(ся)» и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regel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«линейка».</a:t>
            </a:r>
          </a:p>
          <a:p>
            <a:pPr algn="just"/>
            <a:r>
              <a:rPr lang="ru-RU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создания прибора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кипрегель изготовлен между 1925 и 1933 гг. в Москве на фабрике «Геодезия» при объединении производственных предприятий Военно-технического управления штаба РККА «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Геокартпром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just"/>
            <a:r>
              <a:rPr lang="ru-RU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Серийно кипрегели выпускались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 Киевском заводе «Арсенал» ориентировочно с 1946 по 1957 гг.. </a:t>
            </a:r>
          </a:p>
          <a:p>
            <a:pPr algn="just"/>
            <a:r>
              <a:rPr lang="ru-RU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1990-х годах кипрегели практически перестали выпускать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их заменили более современные теодолиты и тахеометры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7285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5B8437-CFB2-B40E-358B-5A9B45CBC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76" y="-147160"/>
            <a:ext cx="8596668" cy="1320800"/>
          </a:xfrm>
        </p:spPr>
        <p:txBody>
          <a:bodyPr>
            <a:normAutofit/>
          </a:bodyPr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элементы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7B208E-DF20-58D2-C9AA-40BE92A92D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0105" y="655837"/>
            <a:ext cx="5588084" cy="6202163"/>
          </a:xfrm>
        </p:spPr>
        <p:txBody>
          <a:bodyPr>
            <a:normAutofit fontScale="55000" lnSpcReduction="20000"/>
          </a:bodyPr>
          <a:lstStyle/>
          <a:p>
            <a:pPr marL="342900" marR="0" lvl="0" indent="-342900" algn="l">
              <a:lnSpc>
                <a:spcPct val="114583"/>
              </a:lnSpc>
              <a:buFont typeface="Arial" panose="020B0604020202020204" pitchFamily="34" charset="0"/>
              <a:buChar char="•"/>
            </a:pPr>
            <a:r>
              <a:rPr lang="ru-RU" sz="51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стойка (колонка);</a:t>
            </a:r>
          </a:p>
          <a:p>
            <a:pPr marL="342900" marR="0" lvl="0" indent="-342900" algn="l">
              <a:lnSpc>
                <a:spcPct val="114583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51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зрительная труба с дальномерными нитями или визир;</a:t>
            </a:r>
          </a:p>
          <a:p>
            <a:pPr marL="342900" marR="0" lvl="0" indent="-342900" algn="l">
              <a:lnSpc>
                <a:spcPct val="114583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51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вертикальный круг (лимб) с градусными делениями для определения углов наклона;</a:t>
            </a:r>
          </a:p>
          <a:p>
            <a:pPr marL="342900" marR="0" lvl="0" indent="-342900" algn="l">
              <a:lnSpc>
                <a:spcPct val="114583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51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цилиндрический уровень, который используется для нивелирования (как нивелир);</a:t>
            </a:r>
          </a:p>
          <a:p>
            <a:pPr marL="342900" marR="0" lvl="0" indent="-342900" algn="l">
              <a:lnSpc>
                <a:spcPct val="114583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51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масштабная линейка отображения съёмочных точек на мензульном планшете.</a:t>
            </a:r>
          </a:p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3BE46C35-9C38-16C3-8FEA-AAF118BCE5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427406" y="1415026"/>
            <a:ext cx="6764594" cy="432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898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2">
            <a:extLst>
              <a:ext uri="{FF2B5EF4-FFF2-40B4-BE49-F238E27FC236}">
                <a16:creationId xmlns:a16="http://schemas.microsoft.com/office/drawing/2014/main" id="{C6DDF85B-AC72-7B69-CD9F-5DB4A49757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8430414"/>
              </p:ext>
            </p:extLst>
          </p:nvPr>
        </p:nvGraphicFramePr>
        <p:xfrm>
          <a:off x="588844" y="1120877"/>
          <a:ext cx="8596668" cy="5604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F4932CC3-FCFC-35BE-9AF4-4E908C081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844" y="0"/>
            <a:ext cx="8596668" cy="1320800"/>
          </a:xfrm>
        </p:spPr>
        <p:txBody>
          <a:bodyPr>
            <a:normAutofit/>
          </a:bodyPr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кипрегеля</a:t>
            </a:r>
          </a:p>
        </p:txBody>
      </p:sp>
    </p:spTree>
    <p:extLst>
      <p:ext uri="{BB962C8B-B14F-4D97-AF65-F5344CB8AC3E}">
        <p14:creationId xmlns:p14="http://schemas.microsoft.com/office/powerpoint/2010/main" val="4261610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28DC46AD-5BCA-37B9-3562-1573041628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002" r="11487"/>
          <a:stretch>
            <a:fillRect/>
          </a:stretch>
        </p:blipFill>
        <p:spPr>
          <a:xfrm>
            <a:off x="4542504" y="-8467"/>
            <a:ext cx="764949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CAF746-8959-A670-1EAF-E3CB10D92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13" y="156237"/>
            <a:ext cx="4835413" cy="2627155"/>
          </a:xfrm>
        </p:spPr>
        <p:txBody>
          <a:bodyPr>
            <a:noAutofit/>
          </a:bodyPr>
          <a:lstStyle/>
          <a:p>
            <a:pPr algn="just">
              <a:lnSpc>
                <a:spcPct val="90000"/>
              </a:lnSpc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Мензула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полевой чертёжный столик, состоящий из планшета, штатива и скрепляющей их подставки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801074-86B9-425F-9152-29A3387E4E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212" y="2495642"/>
            <a:ext cx="5336859" cy="398381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>
              <a:lnSpc>
                <a:spcPct val="90000"/>
              </a:lnSpc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Регулируемая основа планшета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который устанавливается кипрегель или алидада с диоптрами, для приведения его в строго горизонтальное положение при проведении съёмки графическим способом (мензульной съёмки)</a:t>
            </a:r>
          </a:p>
          <a:p>
            <a:pPr lvl="0" algn="just">
              <a:lnSpc>
                <a:spcPct val="90000"/>
              </a:lnSpc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получать непосредственно горизонтальные проекции линий местности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</a:pPr>
            <a:endParaRPr lang="ru-R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17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1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5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130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D2C801-4D2F-29F2-4FA8-E07C006FA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992" y="245807"/>
            <a:ext cx="8596668" cy="1320800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  <a:buSzPct val="80000"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конструкции КШВ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0CA2FC-F4E3-2D9B-AE9F-24FAD8E9E1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992" y="1488613"/>
            <a:ext cx="8596668" cy="449923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Вращающаяся по азимуту труба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Благодаря этому между скошенным краем линейки и оптической осью трубы образуется угол грубого ориентирования.</a:t>
            </a:r>
          </a:p>
          <a:p>
            <a:pPr lvl="0" algn="just"/>
            <a:r>
              <a:rPr lang="ru-RU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Микрометренный</a:t>
            </a:r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винт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Он несёт барабанчик с делениями для установки визирной оси трубы в нулевое положение относительно скошенного края рабочей линейки кипрегеля.</a:t>
            </a:r>
          </a:p>
          <a:p>
            <a:pPr lvl="0" algn="just"/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Секторный лимб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Деления на нём нанесены на серебре.</a:t>
            </a:r>
          </a:p>
          <a:p>
            <a:pPr lvl="0" algn="just"/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Сложная лупа с призмой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отсчёта по лимбу</a:t>
            </a:r>
            <a:endParaRPr lang="ru-RU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3016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0BE8E8-8C0D-F3CF-1E5C-D7152ED4F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75303"/>
            <a:ext cx="8596668" cy="1320800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  <a:buSzPct val="80000"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ценность кипрегеля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0CFED6-3A09-A0FD-C187-38F4D3DBB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676" y="1261806"/>
            <a:ext cx="8859956" cy="4912852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Отражает технологический уровень геодезического приборостроения позднего СССР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1970–1980-х годах такие приборы были основным инструментом при создании топографических планов масштабов 1:500–1:5000, а также при изысканиях для строительства дорог, мостов и промышленных объектов</a:t>
            </a:r>
          </a:p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Интересный объект для изучения и коллекционирования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как он помогает проследить развитие геодезических технологий на протяжении XX века</a:t>
            </a:r>
          </a:p>
          <a:p>
            <a:pPr marL="0" indent="0" algn="just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426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6">
            <a:extLst>
              <a:ext uri="{FF2B5EF4-FFF2-40B4-BE49-F238E27FC236}">
                <a16:creationId xmlns:a16="http://schemas.microsoft.com/office/drawing/2014/main" id="{0ADFFC45-3DC9-4433-926F-043E879D9DF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8">
            <a:extLst>
              <a:ext uri="{FF2B5EF4-FFF2-40B4-BE49-F238E27FC236}">
                <a16:creationId xmlns:a16="http://schemas.microsoft.com/office/drawing/2014/main" id="{B5F26A87-0610-435F-AA13-BD658385C9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67230" y="-8468"/>
            <a:ext cx="4763558" cy="6866467"/>
            <a:chOff x="67175" y="-8467"/>
            <a:chExt cx="4763558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6321436-5AAD-4FB6-BB0D-316D4540E8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448300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0">
              <a:extLst>
                <a:ext uri="{FF2B5EF4-FFF2-40B4-BE49-F238E27FC236}">
                  <a16:creationId xmlns:a16="http://schemas.microsoft.com/office/drawing/2014/main" id="{94B0BD33-3D46-4F43-947A-825DFEF6106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7175" y="3681413"/>
              <a:ext cx="4763558" cy="3176587"/>
            </a:xfrm>
            <a:prstGeom prst="line">
              <a:avLst/>
            </a:prstGeom>
            <a:ln w="9525">
              <a:solidFill>
                <a:schemeClr val="tx1">
                  <a:lumMod val="50000"/>
                  <a:lumOff val="50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2E26C27-E1F5-47DC-9F83-469D196C55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58764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2" name="Rectangle 25">
              <a:extLst>
                <a:ext uri="{FF2B5EF4-FFF2-40B4-BE49-F238E27FC236}">
                  <a16:creationId xmlns:a16="http://schemas.microsoft.com/office/drawing/2014/main" id="{95F944E7-2B4E-4AE2-B4DB-846FF8AE0B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0730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FF14952D-390F-46CC-B302-73DDD9C4160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9621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3" name="Rectangle 27">
              <a:extLst>
                <a:ext uri="{FF2B5EF4-FFF2-40B4-BE49-F238E27FC236}">
                  <a16:creationId xmlns:a16="http://schemas.microsoft.com/office/drawing/2014/main" id="{867CDE55-B22A-40D0-882A-9452919EEC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11788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C409231-C942-4808-B529-DAC32A7DB00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8954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1B6285-EF3F-0329-21AA-1F49B6B298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5241" y="1165359"/>
            <a:ext cx="6547512" cy="4307148"/>
          </a:xfrm>
        </p:spPr>
        <p:txBody>
          <a:bodyPr anchor="ctr">
            <a:normAutofit/>
          </a:bodyPr>
          <a:lstStyle/>
          <a:p>
            <a:pPr algn="l"/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9370F01-B8C9-4CE4-824C-92B2792E6E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36497" y="-8468"/>
            <a:ext cx="5074930" cy="6866468"/>
          </a:xfrm>
          <a:custGeom>
            <a:avLst/>
            <a:gdLst>
              <a:gd name="connsiteX0" fmla="*/ 0 w 5074930"/>
              <a:gd name="connsiteY0" fmla="*/ 0 h 6858000"/>
              <a:gd name="connsiteX1" fmla="*/ 1249825 w 5074930"/>
              <a:gd name="connsiteY1" fmla="*/ 0 h 6858000"/>
              <a:gd name="connsiteX2" fmla="*/ 1249825 w 5074930"/>
              <a:gd name="connsiteY2" fmla="*/ 8457 h 6858000"/>
              <a:gd name="connsiteX3" fmla="*/ 5074930 w 5074930"/>
              <a:gd name="connsiteY3" fmla="*/ 8457 h 6858000"/>
              <a:gd name="connsiteX4" fmla="*/ 5074930 w 5074930"/>
              <a:gd name="connsiteY4" fmla="*/ 6858000 h 6858000"/>
              <a:gd name="connsiteX5" fmla="*/ 1249825 w 5074930"/>
              <a:gd name="connsiteY5" fmla="*/ 6858000 h 6858000"/>
              <a:gd name="connsiteX6" fmla="*/ 1109383 w 507493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74930" h="6858000">
                <a:moveTo>
                  <a:pt x="0" y="0"/>
                </a:moveTo>
                <a:lnTo>
                  <a:pt x="1249825" y="0"/>
                </a:lnTo>
                <a:lnTo>
                  <a:pt x="1249825" y="8457"/>
                </a:lnTo>
                <a:lnTo>
                  <a:pt x="5074930" y="8457"/>
                </a:lnTo>
                <a:lnTo>
                  <a:pt x="5074930" y="6858000"/>
                </a:lnTo>
                <a:lnTo>
                  <a:pt x="1249825" y="6858000"/>
                </a:lnTo>
                <a:lnTo>
                  <a:pt x="1109383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21024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145</TotalTime>
  <Words>320</Words>
  <Application>Microsoft Office PowerPoint</Application>
  <PresentationFormat>Широкоэкранный</PresentationFormat>
  <Paragraphs>34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Trebuchet MS</vt:lpstr>
      <vt:lpstr>Wingdings 3</vt:lpstr>
      <vt:lpstr>Аспект</vt:lpstr>
      <vt:lpstr>Кипрегель</vt:lpstr>
      <vt:lpstr>Кипрегель — механический или оптический геодезический прибор, предназначенный для измерения превышений, расстояний, вертикальных углов, графического построения направлений и нанесения их на топоплан ландшафта</vt:lpstr>
      <vt:lpstr>Авторы</vt:lpstr>
      <vt:lpstr>История</vt:lpstr>
      <vt:lpstr>Основные элементы</vt:lpstr>
      <vt:lpstr>Функции кипрегеля</vt:lpstr>
      <vt:lpstr>Мензула — полевой чертёжный столик, состоящий из планшета, штатива и скрепляющей их подставки</vt:lpstr>
      <vt:lpstr>Особенности конструкции КШВ</vt:lpstr>
      <vt:lpstr>Историческая ценность кипрегеля</vt:lpstr>
      <vt:lpstr>Спасибо за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Кипрегель</dc:title>
  <dc:creator>sofiaovinova6@gmail.com</dc:creator>
  <cp:lastModifiedBy>Azerty</cp:lastModifiedBy>
  <cp:revision>2</cp:revision>
  <dcterms:created xsi:type="dcterms:W3CDTF">2026-10-28T14:53:54Z</dcterms:created>
  <dcterms:modified xsi:type="dcterms:W3CDTF">2026-11-05T03:28:05Z</dcterms:modified>
</cp:coreProperties>
</file>