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26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6" d="100"/>
          <a:sy n="36" d="100"/>
        </p:scale>
        <p:origin x="116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3036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847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888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9587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98983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40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4609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6640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38469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8332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2147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594744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64140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79044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3158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58014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78086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Title with Picture 2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37C87932-7DAB-7F93-5E51-7AEEA5AC7FEA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0" y="0"/>
            <a:ext cx="12192000" cy="6858000"/>
          </a:xfrm>
          <a:blipFill>
            <a:blip r:embed="rId2">
              <a:alphaModFix amt="70000"/>
            </a:blip>
            <a:stretch>
              <a:fillRect l="-2" t="-1" b="-19091"/>
            </a:stretch>
          </a:blipFill>
        </p:spPr>
        <p:txBody>
          <a:bodyPr/>
          <a:lstStyle>
            <a:lvl1pPr>
              <a:defRPr/>
            </a:lvl1pPr>
          </a:lstStyle>
          <a:p>
            <a:r>
              <a:rPr lang="en-US" dirty="0"/>
              <a:t>   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D35AE1E4-9BA4-415B-370F-31BCBBC95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0" y="-1"/>
            <a:ext cx="6096000" cy="6857999"/>
          </a:xfrm>
          <a:gradFill>
            <a:gsLst>
              <a:gs pos="100000">
                <a:schemeClr val="bg2">
                  <a:alpha val="90000"/>
                </a:schemeClr>
              </a:gs>
              <a:gs pos="34000">
                <a:srgbClr val="061F7B">
                  <a:alpha val="5000"/>
                  <a:lumMod val="74000"/>
                </a:srgbClr>
              </a:gs>
              <a:gs pos="15000">
                <a:schemeClr val="accent1">
                  <a:lumMod val="75000"/>
                  <a:alpha val="0"/>
                </a:schemeClr>
              </a:gs>
            </a:gsLst>
            <a:lin ang="600000" scaled="0"/>
          </a:gradFill>
          <a:ln>
            <a:solidFill>
              <a:schemeClr val="tx1"/>
            </a:solidFill>
          </a:ln>
        </p:spPr>
        <p:txBody>
          <a:bodyPr lIns="1600200" tIns="822960" rIns="274320" bIns="457200" anchor="t"/>
          <a:lstStyle>
            <a:lvl1pPr>
              <a:defRPr sz="4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D54B625A-114F-C2DE-F195-EF26EC0526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002306" y="4231338"/>
            <a:ext cx="7189694" cy="2626661"/>
          </a:xfrm>
          <a:gradFill>
            <a:gsLst>
              <a:gs pos="63000">
                <a:schemeClr val="accent5">
                  <a:lumMod val="75000"/>
                  <a:alpha val="0"/>
                </a:schemeClr>
              </a:gs>
              <a:gs pos="100000">
                <a:schemeClr val="accent3">
                  <a:lumMod val="60000"/>
                  <a:lumOff val="40000"/>
                  <a:alpha val="69000"/>
                </a:schemeClr>
              </a:gs>
              <a:gs pos="13000">
                <a:schemeClr val="bg2">
                  <a:alpha val="0"/>
                </a:schemeClr>
              </a:gs>
            </a:gsLst>
            <a:lin ang="4200000" scaled="0"/>
          </a:gradFill>
        </p:spPr>
        <p:txBody>
          <a:bodyPr vert="horz" lIns="2743200" tIns="640080" rIns="457200" bIns="731520" rtlCol="0" anchor="b">
            <a:normAutofit/>
          </a:bodyPr>
          <a:lstStyle>
            <a:lvl1pPr marL="0" indent="0">
              <a:buNone/>
              <a:defRPr lang="en-US" sz="1400" dirty="0"/>
            </a:lvl1pPr>
          </a:lstStyle>
          <a:p>
            <a:pPr lvl="0"/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F001462-21CF-5988-0554-7DB1C494B04E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7620000" y="210312"/>
            <a:ext cx="1473201" cy="365760"/>
          </a:xfrm>
        </p:spPr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972D5EE-6935-237E-C4A2-C61261249F33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9164921" y="210312"/>
            <a:ext cx="2181351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C81CEA4D-A8A1-D4D2-8F28-C8346937244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447711" y="210312"/>
            <a:ext cx="448805" cy="365760"/>
          </a:xfrm>
        </p:spPr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10004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1_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967344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E9E12D21-0607-5120-F81C-6E1DA0652CFB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0E9E314-CB58-F3CE-7C32-D6103621A2D5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A1B35F-4D88-6EA9-8D55-4133CD961AF1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88124DA4-1249-371C-65BA-0AAC0239D4C1}"/>
              </a:ext>
            </a:extLst>
          </p:cNvPr>
          <p:cNvSpPr>
            <a:spLocks noGrp="1"/>
          </p:cNvSpPr>
          <p:nvPr>
            <p:ph sz="quarter" idx="17" hasCustomPrompt="1"/>
          </p:nvPr>
        </p:nvSpPr>
        <p:spPr>
          <a:xfrm>
            <a:off x="274320" y="2704946"/>
            <a:ext cx="9801225" cy="3538538"/>
          </a:xfrm>
        </p:spPr>
        <p:txBody>
          <a:bodyPr anchor="b"/>
          <a:lstStyle>
            <a:lvl1pPr>
              <a:lnSpc>
                <a:spcPct val="100000"/>
              </a:lnSpc>
              <a:defRPr sz="5400"/>
            </a:lvl1pPr>
            <a:lvl2pPr>
              <a:lnSpc>
                <a:spcPct val="100000"/>
              </a:lnSpc>
              <a:defRPr sz="4800"/>
            </a:lvl2pPr>
            <a:lvl3pPr>
              <a:lnSpc>
                <a:spcPct val="100000"/>
              </a:lnSpc>
              <a:defRPr sz="4400"/>
            </a:lvl3pPr>
            <a:lvl4pPr>
              <a:lnSpc>
                <a:spcPct val="100000"/>
              </a:lnSpc>
              <a:defRPr sz="4000"/>
            </a:lvl4pPr>
            <a:lvl5pPr>
              <a:lnSpc>
                <a:spcPct val="100000"/>
              </a:lnSpc>
              <a:defRPr sz="3600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1989561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5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4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CD426A60-222B-4705-91F8-CEE826C361A4}" type="datetimeFigureOut">
              <a:rPr lang="ru-RU" smtClean="0"/>
              <a:t>05.11.2026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F11A0E-610C-4290-8815-B2FFB745DA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935479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327" r:id="rId1"/>
    <p:sldLayoutId id="2147484328" r:id="rId2"/>
    <p:sldLayoutId id="2147484329" r:id="rId3"/>
    <p:sldLayoutId id="2147484330" r:id="rId4"/>
    <p:sldLayoutId id="2147484331" r:id="rId5"/>
    <p:sldLayoutId id="2147484332" r:id="rId6"/>
    <p:sldLayoutId id="2147484333" r:id="rId7"/>
    <p:sldLayoutId id="2147484334" r:id="rId8"/>
    <p:sldLayoutId id="2147484335" r:id="rId9"/>
    <p:sldLayoutId id="2147484336" r:id="rId10"/>
    <p:sldLayoutId id="2147484337" r:id="rId11"/>
    <p:sldLayoutId id="2147484338" r:id="rId12"/>
    <p:sldLayoutId id="2147484339" r:id="rId13"/>
    <p:sldLayoutId id="2147484340" r:id="rId14"/>
    <p:sldLayoutId id="2147484341" r:id="rId15"/>
    <p:sldLayoutId id="2147484342" r:id="rId16"/>
    <p:sldLayoutId id="2147484343" r:id="rId17"/>
    <p:sldLayoutId id="2147484344" r:id="rId18"/>
    <p:sldLayoutId id="2147484345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09CF843-6AA9-AC39-1CA3-D7C029212E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549" y="98032"/>
            <a:ext cx="7320114" cy="53506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CA7E71E-6D2D-6B20-25A3-61F84F384278}"/>
              </a:ext>
            </a:extLst>
          </p:cNvPr>
          <p:cNvSpPr txBox="1"/>
          <p:nvPr/>
        </p:nvSpPr>
        <p:spPr>
          <a:xfrm>
            <a:off x="7818119" y="1151453"/>
            <a:ext cx="4180831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Эклиметр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Геодезический прибор, измеряет угол наклона линии визирования относительно плоскости горизонта</a:t>
            </a:r>
          </a:p>
        </p:txBody>
      </p:sp>
    </p:spTree>
    <p:extLst>
      <p:ext uri="{BB962C8B-B14F-4D97-AF65-F5344CB8AC3E}">
        <p14:creationId xmlns:p14="http://schemas.microsoft.com/office/powerpoint/2010/main" val="1437076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6E3F1DB-9EDF-AD6F-0083-6D373BFFD09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70000"/>
          </a:blip>
          <a:stretch>
            <a:fillRect/>
          </a:stretch>
        </p:blipFill>
        <p:spPr>
          <a:xfrm>
            <a:off x="-1572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FAF2C4-4311-DA71-9DC5-DBBF36F27976}"/>
              </a:ext>
            </a:extLst>
          </p:cNvPr>
          <p:cNvSpPr txBox="1"/>
          <p:nvPr/>
        </p:nvSpPr>
        <p:spPr>
          <a:xfrm>
            <a:off x="91909" y="370796"/>
            <a:ext cx="11947691" cy="646331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Главная задача эклиметра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оперативное определение крутизны склонов и высот объектов непосредственно в полевых условиях, когда не требуется высокая точность профессиональных оптических приборов.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9BCE714-67DA-FE5B-A9DC-2E781371EE3B}"/>
              </a:ext>
            </a:extLst>
          </p:cNvPr>
          <p:cNvSpPr txBox="1"/>
          <p:nvPr/>
        </p:nvSpPr>
        <p:spPr>
          <a:xfrm>
            <a:off x="640394" y="1592964"/>
            <a:ext cx="3139126" cy="2308324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b="1" dirty="0"/>
              <a:t>Хотя прибор измеряет только одну величину (вертикальный угол), на практике с его помощью решают комплекс прикладных задач в геодезии, строительстве и смежных отраслях: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029A081-4F91-7DBE-456F-681D5E313773}"/>
              </a:ext>
            </a:extLst>
          </p:cNvPr>
          <p:cNvSpPr txBox="1"/>
          <p:nvPr/>
        </p:nvSpPr>
        <p:spPr>
          <a:xfrm>
            <a:off x="91909" y="4812977"/>
            <a:ext cx="12098519" cy="193899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</p:spPr>
        <p:txBody>
          <a:bodyPr wrap="square">
            <a:spAutoFit/>
          </a:bodyPr>
          <a:lstStyle/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Приведение длин линий к горизонту (в геодезии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измерении расстояний рулеткой или мерной лентой по склону получается наклонная длина. Чтобы перенести эти данные на плоскую карту, нужно узнать горизонтальную проекцию (проложение). [1]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Измерить угол наклона холма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Зная угол, геодезист рассчитывает поправку по формуле  и вычитает её из измеренной длины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склона,получая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точное расстояние по горизонтали. </a:t>
            </a:r>
          </a:p>
        </p:txBody>
      </p:sp>
    </p:spTree>
    <p:extLst>
      <p:ext uri="{BB962C8B-B14F-4D97-AF65-F5344CB8AC3E}">
        <p14:creationId xmlns:p14="http://schemas.microsoft.com/office/powerpoint/2010/main" val="27756302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20D90E59-09C6-78BF-B9E3-41D2B58B2CEC}"/>
              </a:ext>
            </a:extLst>
          </p:cNvPr>
          <p:cNvSpPr txBox="1"/>
          <p:nvPr/>
        </p:nvSpPr>
        <p:spPr>
          <a:xfrm>
            <a:off x="110764" y="546009"/>
            <a:ext cx="5526465" cy="50285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Измерение высоты недоступных объектов (в таксации и строительстве)</a:t>
            </a:r>
          </a:p>
          <a:p>
            <a:pPr indent="45720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Эклиметр часто используют как простой высотомер для определения высоты деревьев, столбов, зданий или скал, к вершине которых невозможно подойти с рулеткой. </a:t>
            </a:r>
          </a:p>
          <a:p>
            <a:pPr indent="45720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Отойти от объекта на известное расстояние (базис) и навести прибор на его вершину.</a:t>
            </a:r>
          </a:p>
          <a:p>
            <a:pPr indent="45720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Через тригонометрическую формулу (базис умноженный на тангенс угла наклона) плюс рост наблюдателя вычисляется полная высота объекта. Многие эклиметры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A9481FB-A468-9C3C-D2F2-90D620F1B1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0417" y="2215299"/>
            <a:ext cx="5788395" cy="4090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079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3E223D1-93BF-C9C4-DDBA-2CEBE3FDDA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CB0FA3-6398-21DD-2592-45E0DD45A03A}"/>
              </a:ext>
            </a:extLst>
          </p:cNvPr>
          <p:cNvSpPr txBox="1"/>
          <p:nvPr/>
        </p:nvSpPr>
        <p:spPr>
          <a:xfrm>
            <a:off x="306373" y="794830"/>
            <a:ext cx="5500538" cy="5115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Контроль уклонов при строительстве дорог и ландшафтных работах</a:t>
            </a:r>
          </a:p>
          <a:p>
            <a:pPr indent="45720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дорожном строительстве критически важно соблюдать проектный профиль полотна, чтобы вода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заиляла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канавы и транспорт мог безопасно подниматься в гору.</a:t>
            </a:r>
          </a:p>
          <a:p>
            <a:pPr indent="45720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Быстро проверить соответствие уклона строящейся дороги, насыпи или водоотводной траншеи заданному проекту.</a:t>
            </a:r>
          </a:p>
          <a:p>
            <a:pPr indent="457200">
              <a:lnSpc>
                <a:spcPct val="150000"/>
              </a:lnSpc>
            </a:pP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Контроль уклона поверхности непосредственно в процентах или промилле.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AFB75D8-07CE-AF52-0067-CBF516F8C336}"/>
              </a:ext>
            </a:extLst>
          </p:cNvPr>
          <p:cNvSpPr txBox="1"/>
          <p:nvPr/>
        </p:nvSpPr>
        <p:spPr>
          <a:xfrm>
            <a:off x="6096000" y="1712582"/>
            <a:ext cx="6176717" cy="419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Рекогносцировка и экспресс-оценка рельефа</a:t>
            </a:r>
          </a:p>
          <a:p>
            <a:pPr indent="457200">
              <a:lnSpc>
                <a:spcPct val="15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 планировании будущего строительства или прокладки трассы инженерам необходимо предварительно изучить местность.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indent="45720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Задача: Оценить характер рельефа, крутизну скатов и перепады высот на участке без развертывания тяжелого оборудования.</a:t>
            </a:r>
          </a:p>
          <a:p>
            <a:pPr indent="457200">
              <a:lnSpc>
                <a:spcPct val="150000"/>
              </a:lnSpc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Результат: Быстрое принятие решений о возможности хозяйственного освоения земли, прокладки просек или выбора оптимального маршрута для обхода крутых склонов.</a:t>
            </a:r>
          </a:p>
        </p:txBody>
      </p:sp>
    </p:spTree>
    <p:extLst>
      <p:ext uri="{BB962C8B-B14F-4D97-AF65-F5344CB8AC3E}">
        <p14:creationId xmlns:p14="http://schemas.microsoft.com/office/powerpoint/2010/main" val="5036267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F07E91-0627-A2DA-0C87-DE0F1E46D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208973-F242-FA2A-1FA5-FEB64DF61713}"/>
              </a:ext>
            </a:extLst>
          </p:cNvPr>
          <p:cNvSpPr txBox="1"/>
          <p:nvPr/>
        </p:nvSpPr>
        <p:spPr>
          <a:xfrm>
            <a:off x="224279" y="744031"/>
            <a:ext cx="7420860" cy="5039649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indent="457200"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маятниковым эклиметром (с фиксатором)</a:t>
            </a:r>
          </a:p>
          <a:p>
            <a:pPr indent="457200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прибор удерживают в руке, а шкала считывается после нажатия кнопки. Подготовка визирной цели: На противоположном конце измеряемой линии устанавливают веху или рейку. На ней заранее отмечают высоту, равную высоте глаз наблюдателя (рост до уровня глаз). Визирование:</a:t>
            </a:r>
          </a:p>
          <a:p>
            <a:pPr indent="457200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Возьмите прибор в руку (как правило, шкалой к себе или влево).</a:t>
            </a:r>
          </a:p>
          <a:p>
            <a:pPr indent="457200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Поднесите к глазу визирную трубку или диоптры.</a:t>
            </a:r>
          </a:p>
          <a:p>
            <a:pPr indent="457200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Зажмите и удерживайте кнопку стопора (арретира). Тяжелый внутренний диск (лимб) начнет свободно вращаться под действием силы тяжести.</a:t>
            </a:r>
          </a:p>
          <a:p>
            <a:pPr indent="457200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Наведите визирную нить (металлический волосок/мушку) точно на метку на вехе. Фиксация и отсчет:</a:t>
            </a:r>
          </a:p>
          <a:p>
            <a:pPr indent="457200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 только маятниковый диск внутри успокоится и замрет, отпустите кнопку. Механизм намертво зажмет лимб.</a:t>
            </a:r>
          </a:p>
          <a:p>
            <a:pPr indent="457200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Отведите прибор от глаза и посмотрите на шкалу через специальную лупу или окошко. Отсчетная нить покажет угол наклона в градусах или процентах.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F7B51EF-FFE5-A2D8-F69C-7ADA65A11D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5139" y="1234125"/>
            <a:ext cx="4336330" cy="325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069090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144</TotalTime>
  <Words>487</Words>
  <Application>Microsoft Office PowerPoint</Application>
  <PresentationFormat>Широкоэкранный</PresentationFormat>
  <Paragraphs>28</Paragraphs>
  <Slides>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Arial</vt:lpstr>
      <vt:lpstr>Century Gothic</vt:lpstr>
      <vt:lpstr>Times New Roman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AnastasiaNechetova772@yandex.ru</dc:creator>
  <cp:lastModifiedBy>Azerty</cp:lastModifiedBy>
  <cp:revision>5</cp:revision>
  <dcterms:created xsi:type="dcterms:W3CDTF">2026-10-27T06:06:07Z</dcterms:created>
  <dcterms:modified xsi:type="dcterms:W3CDTF">2026-11-05T03:32:15Z</dcterms:modified>
</cp:coreProperties>
</file>