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102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968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13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26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95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989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18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351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25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393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847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6435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3661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0957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5650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462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792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29BF0-5F24-45D8-B5AA-33791113C8ED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69EBC6B-0CF0-4540-A615-CA8E71079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660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0ABA1B-6F54-4578-9C01-B32EF7FAA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8682" y="570535"/>
            <a:ext cx="3563486" cy="10969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ЭККЕР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630909EE-151B-4071-B163-2C73BFCDC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97" b="98182" l="9434" r="89623">
                        <a14:foregroundMark x1="61950" y1="11364" x2="38050" y2="6212"/>
                        <a14:foregroundMark x1="38050" y1="6212" x2="32704" y2="6667"/>
                        <a14:foregroundMark x1="50314" y1="69697" x2="46541" y2="92727"/>
                        <a14:foregroundMark x1="48742" y1="91970" x2="47170" y2="98333"/>
                        <a14:foregroundMark x1="55975" y1="10758" x2="28931" y2="46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667435"/>
            <a:ext cx="2371868" cy="492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199D7A-E34A-46AF-B6C7-6EE75B943055}"/>
              </a:ext>
            </a:extLst>
          </p:cNvPr>
          <p:cNvSpPr txBox="1"/>
          <p:nvPr/>
        </p:nvSpPr>
        <p:spPr>
          <a:xfrm>
            <a:off x="4126005" y="2310083"/>
            <a:ext cx="610048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i="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Эккер</a:t>
            </a:r>
            <a:r>
              <a:rPr lang="ru-RU" sz="240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 геодезический прибор, предназначенный для откладывания на местности фиксированного угла (как правило, 90°, 60° или 45°)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718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52515F-4A43-4E4E-8E2A-DAF66AA6B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580" y="609600"/>
            <a:ext cx="8596668" cy="1320800"/>
          </a:xfrm>
        </p:spPr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эккера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геодезии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03714F4-CEBC-4222-805D-AC4E8DCE56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6700" y="1651460"/>
            <a:ext cx="8090147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Древность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римские землемеры использовали «римский крест» («грома») — крестообразные планки с отвесами.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XVIII век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появились зеркальные </a:t>
            </a:r>
            <a:r>
              <a:rPr kumimoji="0" lang="ru-RU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эккеры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</a:t>
            </a:r>
            <a:r>
              <a:rPr kumimoji="0" lang="ru-RU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двузеркальный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 у Адамса, однозеркальный — у </a:t>
            </a:r>
            <a:r>
              <a:rPr kumimoji="0" lang="ru-RU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Винклера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XIX век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Карл </a:t>
            </a:r>
            <a:r>
              <a:rPr kumimoji="0" lang="ru-RU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Бауэрнфейнд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создал призменный </a:t>
            </a:r>
            <a:r>
              <a:rPr kumimoji="0" lang="ru-RU" altLang="ru-RU" sz="20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эккер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(1851), улучшив точность и удобство.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Позже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выпускали складные, карманные и комбинированные версии (с буссолью, трубами и др.).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Сейчас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почти вытеснен теодолитами и электронными тахеометрами, но в отдельных задачах ещё применяется. </a:t>
            </a:r>
          </a:p>
        </p:txBody>
      </p:sp>
      <p:pic>
        <p:nvPicPr>
          <p:cNvPr id="2051" name="Picture 3" descr="Picture background">
            <a:extLst>
              <a:ext uri="{FF2B5EF4-FFF2-40B4-BE49-F238E27FC236}">
                <a16:creationId xmlns:a16="http://schemas.microsoft.com/office/drawing/2014/main" id="{1982CAAA-D90A-449B-A2AE-80A901A35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36" b="94872" l="10000" r="90000">
                        <a14:foregroundMark x1="45375" y1="7564" x2="43125" y2="8846"/>
                        <a14:foregroundMark x1="47250" y1="91026" x2="57875" y2="91154"/>
                        <a14:foregroundMark x1="57875" y1="91154" x2="58250" y2="90897"/>
                        <a14:foregroundMark x1="48250" y1="93718" x2="43375" y2="94872"/>
                        <a14:foregroundMark x1="55500" y1="84231" x2="45375" y2="76154"/>
                        <a14:foregroundMark x1="45375" y1="76154" x2="45625" y2="74744"/>
                        <a14:foregroundMark x1="50125" y1="65513" x2="47375" y2="75897"/>
                        <a14:foregroundMark x1="75544" y1="75000" x2="75625" y2="71410"/>
                        <a14:foregroundMark x1="75500" y1="76923" x2="75544" y2="75000"/>
                        <a14:foregroundMark x1="75125" y1="75000" x2="75125" y2="71667"/>
                        <a14:foregroundMark x1="75125" y1="75513" x2="75125" y2="75000"/>
                        <a14:foregroundMark x1="77500" y1="75385" x2="77500" y2="75385"/>
                        <a14:foregroundMark x1="76625" y1="73974" x2="76625" y2="73974"/>
                        <a14:foregroundMark x1="77750" y1="75641" x2="76500" y2="73205"/>
                        <a14:foregroundMark x1="76375" y1="73205" x2="74875" y2="74872"/>
                        <a14:foregroundMark x1="74000" y1="74615" x2="74625" y2="73846"/>
                        <a14:backgroundMark x1="73625" y1="75000" x2="73625" y2="7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5365" y="791452"/>
            <a:ext cx="4346635" cy="423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4124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6DDADD-C748-4175-AD28-B51E167EC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Когда и где используется</a:t>
            </a:r>
            <a:r>
              <a:rPr lang="ru-RU" b="1" dirty="0">
                <a:effectLst/>
                <a:latin typeface="YS Text"/>
              </a:rPr>
              <a:t/>
            </a:r>
            <a:br>
              <a:rPr lang="ru-RU" b="1" dirty="0">
                <a:effectLst/>
                <a:latin typeface="YS Text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80F71D-7B73-4575-B624-B284A5BB6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933" y="1604778"/>
            <a:ext cx="9210737" cy="4105740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b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Эккеры</a:t>
            </a:r>
            <a:r>
              <a:rPr lang="ru-RU" sz="20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применяются в следующих областях:</a:t>
            </a:r>
          </a:p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Геодезические работы.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При трассировании дорог, каналов, подземных сооружений, воздушных сетей, съёмке городских территорий, лесоустройстве и землеустройстве сельскохозяйственных земель, разведке месторождений полезных ископаемых</a:t>
            </a:r>
          </a:p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Сельскохозяйственные работы.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Для построения прямых углов и разбивки прямоугольных делянок, промеров небольших участков земли. Например, при квадратно-гнездовом способе посадки растений или для соблюдения параллельности рядов</a:t>
            </a:r>
          </a:p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Учёт и оценка лесных ресурсов.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При делении территории леса на мелкие части (выделы, урочища и т. п.)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3191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4584F9-42C3-4763-AC56-9B2ECF47E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работы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E265BE-D4D8-4D52-9EB7-B1C2BEFC6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240" y="1804894"/>
            <a:ext cx="7973607" cy="4775200"/>
          </a:xfrm>
        </p:spPr>
        <p:txBody>
          <a:bodyPr>
            <a:normAutofit/>
          </a:bodyPr>
          <a:lstStyle/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Наблюдатель центрирует ручку </a:t>
            </a:r>
            <a:r>
              <a:rPr lang="ru-RU" sz="2000" b="0" i="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эккера</a:t>
            </a:r>
            <a:r>
              <a:rPr lang="ru-RU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над точкой, от которой нужно построить перпендикуляр. Для этого на ручке есть кольцо, к которому крепится нитяной отвес. </a:t>
            </a:r>
          </a:p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зеркале видна исходная визирная цель, установленная в определённой точке (например, в точке А). </a:t>
            </a:r>
          </a:p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Одновременно по створу линии в окне над зеркалом «на глаз» выставляют вторую визирную цель, которую перемещают вдоль створа до совпадения её изображения с изображением исходной визирной цели. </a:t>
            </a:r>
          </a:p>
          <a:p>
            <a:pPr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Наблюдатель с </a:t>
            </a:r>
            <a:r>
              <a:rPr lang="ru-RU" sz="2000" b="0" i="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эккером</a:t>
            </a:r>
            <a:r>
              <a:rPr lang="ru-RU" sz="2000" b="0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перемещается вдоль линии до совмещения визирных целей, видимых в окне.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77FD14-2F91-4B82-B68B-D43556E9F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44" b="98731" l="9500" r="90000">
                        <a14:foregroundMark x1="82833" y1="16834" x2="69500" y2="10087"/>
                        <a14:foregroundMark x1="69500" y1="10087" x2="62417" y2="10621"/>
                        <a14:foregroundMark x1="85917" y1="11623" x2="24333" y2="5210"/>
                        <a14:foregroundMark x1="24333" y1="5210" x2="17000" y2="8550"/>
                        <a14:foregroundMark x1="32250" y1="6480" x2="20083" y2="14028"/>
                        <a14:foregroundMark x1="20083" y1="14028" x2="12417" y2="25651"/>
                        <a14:foregroundMark x1="12417" y1="25651" x2="13417" y2="33801"/>
                        <a14:foregroundMark x1="14667" y1="30862" x2="17000" y2="29860"/>
                        <a14:foregroundMark x1="33833" y1="38945" x2="51000" y2="43086"/>
                        <a14:foregroundMark x1="51000" y1="43086" x2="46667" y2="45558"/>
                        <a14:foregroundMark x1="35333" y1="30060" x2="39750" y2="40748"/>
                        <a14:foregroundMark x1="39750" y1="40748" x2="62917" y2="43687"/>
                        <a14:foregroundMark x1="74833" y1="43086" x2="66833" y2="50969"/>
                        <a14:foregroundMark x1="49250" y1="60053" x2="57250" y2="44823"/>
                        <a14:foregroundMark x1="57250" y1="44823" x2="62417" y2="45758"/>
                        <a14:foregroundMark x1="74833" y1="39546" x2="71500" y2="45558"/>
                        <a14:foregroundMark x1="72500" y1="42685" x2="67083" y2="49098"/>
                        <a14:foregroundMark x1="47250" y1="71810" x2="42500" y2="59519"/>
                        <a14:foregroundMark x1="42500" y1="59519" x2="36083" y2="71810"/>
                        <a14:foregroundMark x1="36083" y1="71810" x2="42833" y2="62725"/>
                        <a14:foregroundMark x1="44083" y1="60053" x2="28750" y2="78357"/>
                        <a14:foregroundMark x1="28750" y1="78357" x2="11833" y2="73413"/>
                        <a14:foregroundMark x1="11833" y1="73413" x2="11333" y2="75551"/>
                        <a14:foregroundMark x1="12167" y1="68737" x2="10583" y2="79492"/>
                        <a14:foregroundMark x1="11833" y1="69539" x2="13417" y2="79492"/>
                        <a14:foregroundMark x1="9583" y1="78023" x2="10333" y2="71009"/>
                        <a14:foregroundMark x1="39500" y1="96059" x2="42583" y2="90047"/>
                        <a14:foregroundMark x1="42083" y1="95190" x2="31500" y2="96059"/>
                        <a14:foregroundMark x1="30667" y1="95792" x2="30417" y2="9873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66847" y="1503082"/>
            <a:ext cx="3474839" cy="433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0497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</TotalTime>
  <Words>59</Words>
  <Application>Microsoft Office PowerPoint</Application>
  <PresentationFormat>Широкоэкранный</PresentationFormat>
  <Paragraphs>22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Times New Roman</vt:lpstr>
      <vt:lpstr>Trebuchet MS</vt:lpstr>
      <vt:lpstr>Wingdings 3</vt:lpstr>
      <vt:lpstr>YS Text</vt:lpstr>
      <vt:lpstr>Аспект</vt:lpstr>
      <vt:lpstr>ЭККЕР</vt:lpstr>
      <vt:lpstr>История эккера в геодезии</vt:lpstr>
      <vt:lpstr>Когда и где используется </vt:lpstr>
      <vt:lpstr>Принцип работы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ЭККЕР</dc:title>
  <dc:creator>2 1</dc:creator>
  <cp:lastModifiedBy>Azerty</cp:lastModifiedBy>
  <cp:revision>3</cp:revision>
  <dcterms:created xsi:type="dcterms:W3CDTF">2026-10-27T08:14:02Z</dcterms:created>
  <dcterms:modified xsi:type="dcterms:W3CDTF">2026-11-05T03:29:49Z</dcterms:modified>
</cp:coreProperties>
</file>