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40" d="100"/>
          <a:sy n="40" d="100"/>
        </p:scale>
        <p:origin x="1062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Слайд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16" name="Заполнитель даты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17" name="Заполнитель колонтитула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8" name="Заполнитель номера слайда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содержимого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ru-RU" dirty="0"/>
              <a:t>Заголовок</a:t>
            </a:r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Редактировать текст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Содержимое в двух колонка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содержимого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полнитель содержимого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Заполнитель даты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Заполнитель колонтитула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полнитель номера слайда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Редактировать текст</a:t>
            </a:r>
          </a:p>
        </p:txBody>
      </p:sp>
      <p:sp>
        <p:nvSpPr>
          <p:cNvPr id="4" name="Заполнитель содержимого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овый заполнитель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Редактировать текст</a:t>
            </a:r>
            <a:endParaRPr lang="ru-RU"/>
          </a:p>
        </p:txBody>
      </p:sp>
      <p:sp>
        <p:nvSpPr>
          <p:cNvPr id="6" name="Заполнитель содержимого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Заполнитель даты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8" name="Заполнитель колонтитула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Заполнитель номера слайда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даты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3" name="Заполнитель колонтитула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полнитель номера слайда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е и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изображения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ru-RU"/>
          </a:p>
        </p:txBody>
      </p:sp>
      <p:sp>
        <p:nvSpPr>
          <p:cNvPr id="4" name="Текстовый заполнитель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ru-RU" smtClean="0"/>
              <a:t>Образец текста</a:t>
            </a:r>
            <a:endParaRPr lang="ru-RU"/>
          </a:p>
        </p:txBody>
      </p:sp>
      <p:sp>
        <p:nvSpPr>
          <p:cNvPr id="5" name="Заполнитель даты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ru-RU" smtClean="0"/>
              <a:t>05.11.2026</a:t>
            </a:fld>
            <a:endParaRPr lang="ru-RU" dirty="0"/>
          </a:p>
        </p:txBody>
      </p:sp>
      <p:sp>
        <p:nvSpPr>
          <p:cNvPr id="6" name="Заполнитель колонтитула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Заполнитель номера слайда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ru-RU" smtClean="0"/>
              <a:t>Заголовок</a:t>
            </a:r>
            <a:endParaRPr lang="ru-RU"/>
          </a:p>
        </p:txBody>
      </p:sp>
      <p:sp>
        <p:nvSpPr>
          <p:cNvPr id="3" name="Заполнитель вертикального текста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полнитель содержимого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еч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ru-RU" smtClean="0"/>
              <a:t>Заголовок</a:t>
            </a:r>
            <a:endParaRPr lang="ru-RU"/>
          </a:p>
        </p:txBody>
      </p:sp>
      <p:sp>
        <p:nvSpPr>
          <p:cNvPr id="7" name="Текстовый заполнитель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-заполнитель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ru-RU" smtClean="0"/>
              <a:t>‹#›</a:t>
            </a:fld>
            <a:endParaRPr lang="ru-RU" dirty="0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znanierussia.ru/articles/%D0%A2%D0%B5%D0%BE%D0%B4%D0%BE%D0%BB%D0%B8%D1%82" TargetMode="External"/><Relationship Id="rId3" Type="http://schemas.openxmlformats.org/officeDocument/2006/relationships/tags" Target="../tags/tag73.xml"/><Relationship Id="rId7" Type="http://schemas.openxmlformats.org/officeDocument/2006/relationships/hyperlink" Target="https://znanierussia.ru/articles/%D0%A8%D0%B2%D0%B5%D1%86%D0%B8%D1%8F" TargetMode="External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6" Type="http://schemas.openxmlformats.org/officeDocument/2006/relationships/hyperlink" Target="https://znanierussia.ru/articles/%D0%A4%D0%B8%D0%BD%D0%BB%D1%8F%D0%BD%D0%B4%D0%B8%D1%8F" TargetMode="External"/><Relationship Id="rId5" Type="http://schemas.openxmlformats.org/officeDocument/2006/relationships/hyperlink" Target="https://znanierussia.ru/articles/%D0%A0%D0%BE%D1%81%D1%81%D0%B8%D0%B9%D1%81%D0%BA%D0%B0%D1%8F_%D0%A4%D0%B5%D0%B4%D0%B5%D1%80%D0%B0%D1%86%D0%B8%D1%8F" TargetMode="Externa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76.xml"/><Relationship Id="rId2" Type="http://schemas.openxmlformats.org/officeDocument/2006/relationships/tags" Target="../tags/tag75.xml"/><Relationship Id="rId1" Type="http://schemas.openxmlformats.org/officeDocument/2006/relationships/tags" Target="../tags/tag74.xml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81.xml"/><Relationship Id="rId2" Type="http://schemas.openxmlformats.org/officeDocument/2006/relationships/tags" Target="../tags/tag80.xml"/><Relationship Id="rId1" Type="http://schemas.openxmlformats.org/officeDocument/2006/relationships/tags" Target="../tags/tag79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-423863" y="459717"/>
            <a:ext cx="9799320" cy="1814830"/>
          </a:xfrm>
        </p:spPr>
        <p:txBody>
          <a:bodyPr/>
          <a:lstStyle/>
          <a:p>
            <a:r>
              <a:rPr lang="ru-RU" sz="6600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Буссоль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53397" y="162197"/>
            <a:ext cx="9799200" cy="595041"/>
          </a:xfrm>
          <a:solidFill>
            <a:schemeClr val="bg2">
              <a:lumMod val="25000"/>
            </a:schemeClr>
          </a:solidFill>
        </p:spPr>
        <p:txBody>
          <a:bodyPr/>
          <a:lstStyle/>
          <a:p>
            <a:r>
              <a:rPr lang="ru-RU" sz="2000" b="1" u="sng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Геодезический прибор для определения направления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>
            <a:alphaModFix amt="9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0" y="0"/>
            <a:ext cx="12192000" cy="2271713"/>
          </a:xfrm>
          <a:solidFill>
            <a:schemeClr val="tx2">
              <a:lumMod val="75000"/>
            </a:schemeClr>
          </a:solidFill>
        </p:spPr>
        <p:txBody>
          <a:bodyPr>
            <a:normAutofit fontScale="77500" lnSpcReduction="20000"/>
          </a:bodyPr>
          <a:lstStyle/>
          <a:p>
            <a:pPr algn="just"/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Буссо́ль</a:t>
            </a:r>
            <a:r>
              <a:rPr lang="ru-RU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-</a:t>
            </a:r>
            <a:r>
              <a:rPr lang="en-US" altLang="ru-RU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прибор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,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предназначенный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для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определения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магнитного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азимута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на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местности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или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в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условиях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горных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работ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. </a:t>
            </a:r>
          </a:p>
          <a:p>
            <a:pPr marL="0" indent="0" algn="just">
              <a:buNone/>
            </a:pP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Основные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компоненты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буссоли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включают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закрытую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коробку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из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немагнитного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материала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,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защищённую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стеклом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, с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азимутальным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кольцом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. </a:t>
            </a:r>
          </a:p>
          <a:p>
            <a:pPr marL="0" indent="0" algn="just">
              <a:buNone/>
            </a:pP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В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маркшейдерии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,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для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менее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значительных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съёмок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горных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выработок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,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применяется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подвесная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буссоль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. </a:t>
            </a:r>
          </a:p>
          <a:p>
            <a:pPr algn="just"/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Буссоль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широко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применяется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в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геологии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,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археологии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и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лесном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хозяйстве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, а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также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используется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в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геодезических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и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маркшейдерских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работах</a:t>
            </a:r>
            <a:r>
              <a:rPr lang="en-US" altLang="en-US" b="1" dirty="0">
                <a:solidFill>
                  <a:schemeClr val="bg1"/>
                </a:solidFill>
                <a:latin typeface="ItalicT" panose="00000400000000000000" charset="0"/>
                <a:cs typeface="ItalicT" panose="00000400000000000000" charset="0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0885" y="514420"/>
            <a:ext cx="10969200" cy="705600"/>
          </a:xfrm>
        </p:spPr>
        <p:txBody>
          <a:bodyPr/>
          <a:lstStyle/>
          <a:p>
            <a:r>
              <a:rPr lang="ru-RU" altLang="en-US" sz="2800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Устройство прибора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280670" y="1707515"/>
            <a:ext cx="5981700" cy="4531360"/>
          </a:xfrm>
        </p:spPr>
        <p:txBody>
          <a:bodyPr>
            <a:normAutofit fontScale="95000"/>
          </a:bodyPr>
          <a:lstStyle/>
          <a:p>
            <a:r>
              <a:rPr lang="en-US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Основными частями буссоли являются: </a:t>
            </a:r>
          </a:p>
          <a:p>
            <a:pPr marL="342900" indent="-342900">
              <a:buAutoNum type="arabicPeriod"/>
            </a:pPr>
            <a:r>
              <a:rPr lang="ru-RU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М</a:t>
            </a:r>
            <a:r>
              <a:rPr lang="en-US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агнитная стрелка</a:t>
            </a:r>
            <a:r>
              <a:rPr lang="ru-RU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ru-RU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П</a:t>
            </a:r>
            <a:r>
              <a:rPr lang="en-US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одвешенная на шпиль в центре кольца</a:t>
            </a:r>
            <a:r>
              <a:rPr lang="ru-RU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ru-RU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С</a:t>
            </a:r>
            <a:r>
              <a:rPr lang="en-US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амо градуированное кольцо. </a:t>
            </a:r>
          </a:p>
          <a:p>
            <a:pPr marL="0" indent="0">
              <a:buNone/>
            </a:pPr>
            <a:r>
              <a:rPr lang="en-US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В нерабочем положении стрелка зажата </a:t>
            </a:r>
            <a:r>
              <a:rPr lang="ru-RU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-</a:t>
            </a:r>
            <a:r>
              <a:rPr lang="en-US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 арретирована. Северный конец стрелки </a:t>
            </a:r>
            <a:r>
              <a:rPr lang="ru-RU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-</a:t>
            </a:r>
            <a:r>
              <a:rPr lang="en-US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 тёмно-синий или вороненый. Наименьшее деление кольца буссоли называется ценой деления буссоли, обычно равно 1 или 0,5°</a:t>
            </a:r>
            <a:r>
              <a:rPr lang="ru-RU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.</a:t>
            </a:r>
          </a:p>
        </p:txBody>
      </p:sp>
      <p:pic>
        <p:nvPicPr>
          <p:cNvPr id="7" name="Изображение 6"/>
          <p:cNvPicPr/>
          <p:nvPr/>
        </p:nvPicPr>
        <p:blipFill>
          <a:blip r:embed="rId5"/>
          <a:stretch>
            <a:fillRect/>
          </a:stretch>
        </p:blipFill>
        <p:spPr>
          <a:xfrm>
            <a:off x="6400165" y="431165"/>
            <a:ext cx="5649595" cy="535876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00330" y="257175"/>
            <a:ext cx="12539345" cy="766445"/>
          </a:xfrm>
        </p:spPr>
        <p:txBody>
          <a:bodyPr>
            <a:normAutofit/>
          </a:bodyPr>
          <a:lstStyle/>
          <a:p>
            <a:r>
              <a:rPr lang="ru-RU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Виды буссолей и их характеристики</a:t>
            </a:r>
            <a:endParaRPr lang="ru-RU" altLang="ru-RU">
              <a:solidFill>
                <a:schemeClr val="tx1"/>
              </a:solidFill>
              <a:latin typeface="ItalicT" panose="00000400000000000000" charset="0"/>
              <a:cs typeface="ItalicT" panose="00000400000000000000" charset="0"/>
            </a:endParaRPr>
          </a:p>
        </p:txBody>
      </p:sp>
      <p:graphicFrame>
        <p:nvGraphicFramePr>
          <p:cNvPr id="4" name="Таблица 3"/>
          <p:cNvGraphicFramePr/>
          <p:nvPr>
            <p:custDataLst>
              <p:tags r:id="rId3"/>
            </p:custDataLst>
          </p:nvPr>
        </p:nvGraphicFramePr>
        <p:xfrm>
          <a:off x="293370" y="1428750"/>
          <a:ext cx="6205855" cy="4417695"/>
        </p:xfrm>
        <a:graphic>
          <a:graphicData uri="http://schemas.openxmlformats.org/drawingml/2006/table">
            <a:tbl>
              <a:tblPr/>
              <a:tblGrid>
                <a:gridCol w="13474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29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28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52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83920"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Название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Размеры, мм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Вес, г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Погрешностьизмерения</a:t>
                      </a:r>
                    </a:p>
                    <a:p>
                      <a:pPr marL="0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углов, не более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Погрешностьизмерения азимутов</a:t>
                      </a:r>
                    </a:p>
                    <a:p>
                      <a:pPr marL="0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и румбов, не более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indent="0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БГ-1 (Украина)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112 × 112 × 170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450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10′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30′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0" indent="0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АР-1 (</a:t>
                      </a:r>
                      <a:r>
                        <a:rPr sz="1100" b="0" i="0">
                          <a:solidFill>
                            <a:srgbClr val="1E1AD3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  <a:hlinkClick r:id="rId5" tooltip="Российская Федерация"/>
                        </a:rPr>
                        <a:t>Россия</a:t>
                      </a:r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)</a:t>
                      </a:r>
                      <a:endParaRPr sz="1100" b="0" i="0">
                        <a:solidFill>
                          <a:srgbClr val="202122"/>
                        </a:solidFill>
                        <a:latin typeface="Times New Roman" panose="02020603050405020304" charset="0"/>
                        <a:ea typeface="sans-serif"/>
                        <a:cs typeface="Times New Roman" panose="02020603050405020304" charset="0"/>
                        <a:hlinkClick r:id="rId5" tooltip="Российская Федерация"/>
                      </a:endParaRP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100 × 140 × 140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500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10′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5′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2595">
                <a:tc>
                  <a:txBody>
                    <a:bodyPr/>
                    <a:lstStyle/>
                    <a:p>
                      <a:pPr marL="0" indent="0"/>
                      <a:r>
                        <a:rPr sz="1100" b="0" i="1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Suunto KB-14</a:t>
                      </a:r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 (</a:t>
                      </a:r>
                      <a:r>
                        <a:rPr sz="1100" b="0" i="0">
                          <a:solidFill>
                            <a:srgbClr val="1E1AD3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  <a:hlinkClick r:id="rId6" tooltip="Финляндия"/>
                        </a:rPr>
                        <a:t>Финляндия</a:t>
                      </a:r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)</a:t>
                      </a:r>
                      <a:endParaRPr sz="1100" b="0" i="0">
                        <a:solidFill>
                          <a:srgbClr val="202122"/>
                        </a:solidFill>
                        <a:latin typeface="Times New Roman" panose="02020603050405020304" charset="0"/>
                        <a:ea typeface="sans-serif"/>
                        <a:cs typeface="Times New Roman" panose="02020603050405020304" charset="0"/>
                        <a:hlinkClick r:id="rId6" tooltip="Финляндия"/>
                      </a:endParaRP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75 × 50 × 16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108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20′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20′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0690">
                <a:tc>
                  <a:txBody>
                    <a:bodyPr/>
                    <a:lstStyle/>
                    <a:p>
                      <a:pPr marL="0" indent="0"/>
                      <a:r>
                        <a:rPr sz="1100" b="0" i="1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Suunto Tandem</a:t>
                      </a:r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 (Финляндия)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150 × 75 × 16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180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20′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20′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0" indent="0"/>
                      <a:r>
                        <a:rPr sz="1100" b="0" i="1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Silva Sight Master</a:t>
                      </a:r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 (</a:t>
                      </a:r>
                      <a:r>
                        <a:rPr sz="1100" b="0" i="0">
                          <a:solidFill>
                            <a:srgbClr val="1E1AD3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  <a:hlinkClick r:id="rId7" tooltip="Швеция"/>
                        </a:rPr>
                        <a:t>Швеция</a:t>
                      </a:r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)</a:t>
                      </a:r>
                      <a:endParaRPr sz="1100" b="0" i="0">
                        <a:solidFill>
                          <a:srgbClr val="202122"/>
                        </a:solidFill>
                        <a:latin typeface="Times New Roman" panose="02020603050405020304" charset="0"/>
                        <a:ea typeface="sans-serif"/>
                        <a:cs typeface="Times New Roman" panose="02020603050405020304" charset="0"/>
                        <a:hlinkClick r:id="rId7" tooltip="Швеция"/>
                      </a:endParaRP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75 × 53 × 16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110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30′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30′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indent="0"/>
                      <a:r>
                        <a:rPr sz="1100" b="0" i="1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Silva Survey Master</a:t>
                      </a:r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 (Швеция)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160 × 54 × 16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230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30′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30′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2595">
                <a:tc>
                  <a:txBody>
                    <a:bodyPr/>
                    <a:lstStyle/>
                    <a:p>
                      <a:pPr marL="0" indent="0"/>
                      <a:r>
                        <a:rPr sz="1100" b="0" i="1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Silva Laser Master</a:t>
                      </a:r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 (Швеция)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170 × 53 × 16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300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30′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30′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indent="0"/>
                      <a:r>
                        <a:rPr sz="1100" b="0" i="1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Silva Precision 80</a:t>
                      </a:r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 (Швеция)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87 × 73 × 28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95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30′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sz="1100" b="0" i="0">
                          <a:solidFill>
                            <a:srgbClr val="202122"/>
                          </a:solidFill>
                          <a:latin typeface="Times New Roman" panose="02020603050405020304" charset="0"/>
                          <a:ea typeface="sans-serif"/>
                          <a:cs typeface="Times New Roman" panose="02020603050405020304" charset="0"/>
                        </a:rPr>
                        <a:t>30′</a:t>
                      </a:r>
                    </a:p>
                  </a:txBody>
                  <a:tcPr marL="0" marR="0" marT="0" marB="0" anchor="ctr">
                    <a:lnL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A2A9B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Текстовое поле 4"/>
          <p:cNvSpPr txBox="1"/>
          <p:nvPr/>
        </p:nvSpPr>
        <p:spPr>
          <a:xfrm>
            <a:off x="6838950" y="1230630"/>
            <a:ext cx="5210810" cy="4615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spcBef>
                <a:spcPct val="0"/>
              </a:spcBef>
              <a:spcAft>
                <a:spcPct val="0"/>
              </a:spcAft>
            </a:pPr>
            <a:r>
              <a:rPr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По принципу установки буссоли разделяют:</a:t>
            </a:r>
          </a:p>
          <a:p>
            <a:pPr marL="133350" indent="0" algn="just">
              <a:spcBef>
                <a:spcPct val="0"/>
              </a:spcBef>
              <a:spcAft>
                <a:spcPct val="0"/>
              </a:spcAft>
              <a:buFont typeface="Arial" panose="020B0604020202020204"/>
              <a:buChar char="•"/>
            </a:pPr>
            <a:r>
              <a:rPr lang="ru-RU"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 </a:t>
            </a:r>
            <a:r>
              <a:rPr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Штативная — устанавливаемая при измерениях на штатив.</a:t>
            </a:r>
          </a:p>
          <a:p>
            <a:pPr marL="133350" indent="0" algn="just">
              <a:spcBef>
                <a:spcPct val="0"/>
              </a:spcBef>
              <a:spcAft>
                <a:spcPct val="0"/>
              </a:spcAft>
              <a:buFont typeface="Arial" panose="020B0604020202020204"/>
              <a:buChar char="•"/>
            </a:pPr>
            <a:r>
              <a:rPr lang="ru-RU"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 </a:t>
            </a:r>
            <a:r>
              <a:rPr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Ручная, теодолитная — устанавливаемая на угломерные приборы — </a:t>
            </a:r>
            <a:r>
              <a:rPr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  <a:hlinkClick r:id="rId8" tooltip="Теодолит"/>
              </a:rPr>
              <a:t>теодолиты</a:t>
            </a:r>
            <a:r>
              <a:rPr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.</a:t>
            </a:r>
          </a:p>
          <a:p>
            <a:pPr marL="133350" indent="0" algn="just">
              <a:spcBef>
                <a:spcPct val="0"/>
              </a:spcBef>
              <a:spcAft>
                <a:spcPct val="0"/>
              </a:spcAft>
              <a:buFont typeface="Arial" panose="020B0604020202020204"/>
              <a:buChar char="•"/>
            </a:pPr>
            <a:r>
              <a:rPr lang="ru-RU"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 </a:t>
            </a:r>
            <a:r>
              <a:rPr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Настольная </a:t>
            </a:r>
            <a:r>
              <a:rPr lang="ru-RU"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- </a:t>
            </a:r>
            <a:r>
              <a:rPr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укладываемая на карту или план при их ориентировании</a:t>
            </a:r>
            <a:r>
              <a:rPr lang="ru-RU"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.</a:t>
            </a:r>
            <a:endParaRPr sz="1400" b="0" i="0">
              <a:solidFill>
                <a:schemeClr val="tx1"/>
              </a:solidFill>
              <a:latin typeface="ItalicT" panose="00000400000000000000" charset="0"/>
              <a:ea typeface="sans-serif"/>
              <a:cs typeface="ItalicT" panose="00000400000000000000" charset="0"/>
            </a:endParaRPr>
          </a:p>
          <a:p>
            <a:pPr marL="0" indent="0" algn="just">
              <a:spcBef>
                <a:spcPct val="0"/>
              </a:spcBef>
              <a:spcAft>
                <a:spcPct val="0"/>
              </a:spcAft>
            </a:pPr>
            <a:r>
              <a:rPr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По виду шкалы буссоли бывают (ГОСТ 21830-76):</a:t>
            </a:r>
          </a:p>
          <a:p>
            <a:pPr marL="133350" indent="0" algn="just">
              <a:spcBef>
                <a:spcPct val="0"/>
              </a:spcBef>
              <a:spcAft>
                <a:spcPct val="0"/>
              </a:spcAft>
              <a:buFont typeface="Arial" panose="020B0604020202020204"/>
              <a:buChar char="•"/>
            </a:pPr>
            <a:r>
              <a:rPr lang="ru-RU"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 </a:t>
            </a:r>
            <a:r>
              <a:rPr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Круговая буссоль — буссоль, рабочая мера которой является замкнутой круговой шкалой (360°).</a:t>
            </a:r>
          </a:p>
          <a:p>
            <a:pPr marL="133350" indent="0" algn="just">
              <a:spcBef>
                <a:spcPct val="0"/>
              </a:spcBef>
              <a:spcAft>
                <a:spcPct val="0"/>
              </a:spcAft>
              <a:buFont typeface="Arial" panose="020B0604020202020204"/>
              <a:buChar char="•"/>
            </a:pPr>
            <a:r>
              <a:rPr lang="ru-RU"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 </a:t>
            </a:r>
            <a:r>
              <a:rPr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Ориентир-буссоль — буссоль, рабочая мера которой ограничена двумя диаметрально противоположными секторами (штрихами).</a:t>
            </a:r>
          </a:p>
          <a:p>
            <a:pPr marL="133350" indent="0" algn="just">
              <a:spcBef>
                <a:spcPct val="0"/>
              </a:spcBef>
              <a:spcAft>
                <a:spcPct val="0"/>
              </a:spcAft>
              <a:buFont typeface="Arial" panose="020B0604020202020204"/>
              <a:buChar char="•"/>
            </a:pPr>
            <a:r>
              <a:rPr lang="ru-RU"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 </a:t>
            </a:r>
            <a:r>
              <a:rPr sz="1400" b="0" i="0">
                <a:solidFill>
                  <a:schemeClr val="tx1"/>
                </a:solidFill>
                <a:latin typeface="ItalicT" panose="00000400000000000000" charset="0"/>
                <a:ea typeface="sans-serif"/>
                <a:cs typeface="ItalicT" panose="00000400000000000000" charset="0"/>
              </a:rPr>
              <a:t>Цилиндрическая буссоль — ориентир-буссоль, помещённая внутри цилиндра.</a:t>
            </a: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92475" y="278200"/>
            <a:ext cx="10969200" cy="705600"/>
          </a:xfrm>
        </p:spPr>
        <p:txBody>
          <a:bodyPr>
            <a:normAutofit/>
          </a:bodyPr>
          <a:lstStyle/>
          <a:p>
            <a:r>
              <a:rPr lang="ru-RU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История создания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192405" y="1313815"/>
            <a:ext cx="5822950" cy="4759325"/>
          </a:xfrm>
        </p:spPr>
        <p:txBody>
          <a:bodyPr>
            <a:normAutofit/>
          </a:bodyPr>
          <a:lstStyle/>
          <a:p>
            <a:pPr algn="just"/>
            <a:r>
              <a:rPr lang="en-US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В марте 1812 года в Королевском патентном бюро зарегистрировано изобретение Чарльза Шмалькальдера под номером 3545, названное «Философские инструменты». В этом патенте описывалось усовершенствование компаса, а точнее — буссоли, используемой для определения направлений и измерения углов.</a:t>
            </a:r>
          </a:p>
        </p:txBody>
      </p:sp>
      <p:pic>
        <p:nvPicPr>
          <p:cNvPr id="6" name="Изображение 5"/>
          <p:cNvPicPr/>
          <p:nvPr/>
        </p:nvPicPr>
        <p:blipFill>
          <a:blip r:embed="rId5"/>
          <a:stretch>
            <a:fillRect/>
          </a:stretch>
        </p:blipFill>
        <p:spPr>
          <a:xfrm>
            <a:off x="6207760" y="850900"/>
            <a:ext cx="5823585" cy="5370195"/>
          </a:xfrm>
          <a:prstGeom prst="rect">
            <a:avLst/>
          </a:prstGeom>
          <a:ln>
            <a:noFill/>
          </a:ln>
        </p:spPr>
      </p:pic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/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647055" cy="6858635"/>
          </a:xfrm>
          <a:prstGeom prst="rect">
            <a:avLst/>
          </a:prstGeom>
        </p:spPr>
      </p:pic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908675" y="492760"/>
            <a:ext cx="5886450" cy="6365240"/>
          </a:xfrm>
        </p:spPr>
        <p:txBody>
          <a:bodyPr>
            <a:normAutofit fontScale="97500"/>
          </a:bodyPr>
          <a:lstStyle/>
          <a:p>
            <a:pPr marL="0" indent="0" algn="just">
              <a:buNone/>
            </a:pPr>
            <a:r>
              <a:rPr lang="en-US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Для повышения точности и удобства использования Чарльз Шмалькальдер разместил призму над шкалой буссоли, при этом е</a:t>
            </a:r>
            <a:r>
              <a:rPr lang="ru-RU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е</a:t>
            </a:r>
            <a:r>
              <a:rPr lang="en-US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 нижняя часть являлась выпуклой, что позволяло наблюдателю одновременно видеть шкалу и ориентир в увеличенном виде.</a:t>
            </a:r>
          </a:p>
          <a:p>
            <a:pPr marL="0" indent="0" algn="just">
              <a:buNone/>
            </a:pPr>
            <a:r>
              <a:rPr lang="en-US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Деления шкалы могут совпадать как с визирным устройством (диоптром), так и с объектом, что ускоряет процессы измерения и увеличивает точность. </a:t>
            </a:r>
          </a:p>
          <a:p>
            <a:pPr marL="0" indent="0" algn="just">
              <a:buNone/>
            </a:pPr>
            <a:r>
              <a:rPr lang="en-US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Призма и диоптр сделаны складными для удобства транспортировки. Этот принцип применяется в буссолях и компасах и в </a:t>
            </a:r>
            <a:r>
              <a:rPr lang="en-US" altLang="ru-RU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XXI </a:t>
            </a:r>
            <a:r>
              <a:rPr lang="en-US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веке</a:t>
            </a:r>
            <a:r>
              <a:rPr lang="ru-RU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45840" y="212160"/>
            <a:ext cx="10969200" cy="705600"/>
          </a:xfrm>
        </p:spPr>
        <p:txBody>
          <a:bodyPr>
            <a:normAutofit/>
          </a:bodyPr>
          <a:lstStyle/>
          <a:p>
            <a:r>
              <a:rPr lang="ru-RU" altLang="en-US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Буссольная съемка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132080" y="1064260"/>
            <a:ext cx="6844665" cy="4729480"/>
          </a:xfrm>
        </p:spPr>
        <p:txBody>
          <a:bodyPr>
            <a:noAutofit/>
          </a:bodyPr>
          <a:lstStyle/>
          <a:p>
            <a:pPr algn="just"/>
            <a:r>
              <a:rPr lang="en-US" altLang="en-US" sz="1400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Буссольную съёмку как самостоятельную применяют лишь при съёмке небольших лесных участков, а также в качестве дополнительной при других видах съёмок. Буссольная съёмка является плановой угломерной съёмкой, в процессе которой измерения магнитных азимутов направлений производят буссолью, а линейные измерения выполняют с помощью мерной ленты</a:t>
            </a:r>
            <a:r>
              <a:rPr lang="ru-RU" altLang="en-US" sz="1400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.</a:t>
            </a:r>
            <a:endParaRPr lang="en-US" altLang="ru-RU" sz="1400">
              <a:solidFill>
                <a:schemeClr val="tx1"/>
              </a:solidFill>
              <a:latin typeface="ItalicT" panose="00000400000000000000" charset="0"/>
              <a:cs typeface="ItalicT" panose="00000400000000000000" charset="0"/>
            </a:endParaRPr>
          </a:p>
          <a:p>
            <a:pPr algn="just"/>
            <a:r>
              <a:rPr lang="en-US" altLang="en-US" sz="1400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Производство буссольной съёмки включает следующие этапы:</a:t>
            </a:r>
            <a:endParaRPr lang="en-US" altLang="ru-RU" sz="1400">
              <a:solidFill>
                <a:schemeClr val="tx1"/>
              </a:solidFill>
              <a:latin typeface="ItalicT" panose="00000400000000000000" charset="0"/>
              <a:cs typeface="ItalicT" panose="00000400000000000000" charset="0"/>
            </a:endParaRPr>
          </a:p>
          <a:p>
            <a:pPr marL="342900" indent="-342900" algn="just">
              <a:buAutoNum type="arabicPeriod"/>
            </a:pPr>
            <a:r>
              <a:rPr lang="en-US" altLang="en-US" sz="1400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разбивку буссольного хода в выработке;</a:t>
            </a:r>
          </a:p>
          <a:p>
            <a:pPr marL="342900" indent="-342900" algn="just">
              <a:buAutoNum type="arabicPeriod"/>
            </a:pPr>
            <a:r>
              <a:rPr lang="en-US" altLang="en-US" sz="1400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измерение магнитных азимутов и углов наклона;</a:t>
            </a:r>
          </a:p>
          <a:p>
            <a:pPr marL="342900" indent="-342900" algn="just">
              <a:buAutoNum type="arabicPeriod"/>
            </a:pPr>
            <a:r>
              <a:rPr lang="en-US" altLang="en-US" sz="1400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измерение длин и съёмки подробностей;</a:t>
            </a:r>
          </a:p>
          <a:p>
            <a:pPr marL="342900" indent="-342900" algn="just">
              <a:buAutoNum type="arabicPeriod"/>
            </a:pPr>
            <a:r>
              <a:rPr lang="en-US" altLang="en-US" sz="1400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обработку и составление плана буссольной съ</a:t>
            </a:r>
            <a:r>
              <a:rPr lang="ru-RU" altLang="en-US" sz="1400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е</a:t>
            </a:r>
            <a:r>
              <a:rPr lang="en-US" altLang="en-US" sz="1400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мки</a:t>
            </a:r>
            <a:r>
              <a:rPr lang="ru-RU" altLang="en-US" sz="1400">
                <a:solidFill>
                  <a:schemeClr val="tx1"/>
                </a:solidFill>
                <a:latin typeface="ItalicT" panose="00000400000000000000" charset="0"/>
                <a:cs typeface="ItalicT" panose="00000400000000000000" charset="0"/>
              </a:rPr>
              <a:t>.</a:t>
            </a:r>
          </a:p>
        </p:txBody>
      </p:sp>
      <p:pic>
        <p:nvPicPr>
          <p:cNvPr id="4" name="Изображение 3"/>
          <p:cNvPicPr/>
          <p:nvPr/>
        </p:nvPicPr>
        <p:blipFill>
          <a:blip r:embed="rId5"/>
          <a:stretch>
            <a:fillRect/>
          </a:stretch>
        </p:blipFill>
        <p:spPr>
          <a:xfrm>
            <a:off x="7207250" y="79375"/>
            <a:ext cx="4984750" cy="3646805"/>
          </a:xfrm>
          <a:prstGeom prst="rect">
            <a:avLst/>
          </a:prstGeom>
        </p:spPr>
      </p:pic>
      <p:pic>
        <p:nvPicPr>
          <p:cNvPr id="5" name="Изображение 4"/>
          <p:cNvPicPr/>
          <p:nvPr/>
        </p:nvPicPr>
        <p:blipFill>
          <a:blip r:embed="rId6"/>
          <a:stretch>
            <a:fillRect/>
          </a:stretch>
        </p:blipFill>
        <p:spPr>
          <a:xfrm>
            <a:off x="7207250" y="3726180"/>
            <a:ext cx="4985385" cy="313182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488*347"/>
  <p:tag name="TABLE_ENDDRAG_RECT" val="21*89*488*347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442</Words>
  <Application>Microsoft Office PowerPoint</Application>
  <PresentationFormat>Широкоэкранный</PresentationFormat>
  <Paragraphs>80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ItalicT</vt:lpstr>
      <vt:lpstr>sans-serif</vt:lpstr>
      <vt:lpstr>Times New Roman</vt:lpstr>
      <vt:lpstr>Wingdings</vt:lpstr>
      <vt:lpstr>WPS</vt:lpstr>
      <vt:lpstr>Буссоль</vt:lpstr>
      <vt:lpstr>Презентация PowerPoint</vt:lpstr>
      <vt:lpstr>Устройство прибора</vt:lpstr>
      <vt:lpstr>Виды буссолей и их характеристики</vt:lpstr>
      <vt:lpstr>История создания</vt:lpstr>
      <vt:lpstr>Презентация PowerPoint</vt:lpstr>
      <vt:lpstr>Буссольная съемка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Буссоль</dc:title>
  <dc:creator>Azerty</dc:creator>
  <cp:lastModifiedBy>Azerty</cp:lastModifiedBy>
  <cp:revision>4</cp:revision>
  <dcterms:created xsi:type="dcterms:W3CDTF">2026-10-27T06:20:20Z</dcterms:created>
  <dcterms:modified xsi:type="dcterms:W3CDTF">2026-11-05T03:30:29Z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1049-12.1.0.29162</vt:lpwstr>
  </property>
  <property fmtid="{D5CDD505-2E9C-101B-9397-08002B2CF9AE}" pid="3" name="ICV">
    <vt:lpwstr>E716B02B57BE42B280669B18C111A713_12</vt:lpwstr>
  </property>
</Properties>
</file>