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GPS-приёмник" id="{B3311683-6EE2-481A-D0D0-846714EB60EA}">
          <p14:sldIdLst>
            <p14:sldId id="256"/>
            <p14:sldId id="257"/>
            <p14:sldId id="25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911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GPS-приёмник — пассивное устройство: он только принимает сигналы спутников. По времени прохождения сигнала от нескольких спутников он вычисляет расстояния до них и определяет координаты, высоту и точное время. Для этого нужны сигналы минимум четырёх спутников.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GPS-приёмники используются там, где нужно знать своё положение или точное время: в автомобилях, авиации, на судах, в геодезии, сельском хозяйстве, туризме, а также в системах синхронизации связи и банков.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Типы приёмников различаются назначением и точностью. Обычные потребительские устройства дают точность в несколько метров, а геодезические приёмники с поправками RTK — до сантиметров. Значения точности ориентировочные, при открытом небе.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0B1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813816" y="502920"/>
            <a:ext cx="1056132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813816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7F98A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GPS-приёмник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355080"/>
            <a:ext cx="493776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200">
                <a:solidFill>
                  <a:srgbClr val="7F98AE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355080"/>
            <a:ext cx="493776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200">
                <a:solidFill>
                  <a:srgbClr val="7F98AE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813816" y="502920"/>
            <a:ext cx="10561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такое GPS-приёмник</a:t>
            </a:r>
            <a:endParaRPr lang="en-US" sz="3600" dirty="0"/>
          </a:p>
        </p:txBody>
      </p:sp>
      <p:sp>
        <p:nvSpPr>
          <p:cNvPr id="3" name="Text 1"/>
          <p:cNvSpPr txBox="1"/>
          <p:nvPr/>
        </p:nvSpPr>
        <p:spPr>
          <a:xfrm>
            <a:off x="813816" y="1645920"/>
            <a:ext cx="53949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1000"/>
              </a:spcAft>
              <a:buNone/>
            </a:pPr>
            <a:r>
              <a:rPr lang="en-US" sz="1600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GPS-приёмник — устройство, которое принимает радиосигналы навигационных спутников и по ним вычисляет своё положение. Сам он ничего не передаёт, а только «слушает» спутники.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9DB4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GPS (Global Positioning System) — американская спутниковая система навигации.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813816" y="3611880"/>
            <a:ext cx="5394960" cy="658368"/>
          </a:xfrm>
          <a:prstGeom prst="roundRect">
            <a:avLst>
              <a:gd name="adj" fmla="val 16667"/>
            </a:avLst>
          </a:prstGeom>
          <a:solidFill>
            <a:srgbClr val="12304D"/>
          </a:solidFill>
          <a:ln w="12700">
            <a:solidFill>
              <a:srgbClr val="1F4A73"/>
            </a:solidFill>
          </a:ln>
        </p:spPr>
        <p:txBody>
          <a:bodyPr wrap="square" lIns="177800" tIns="177800" rIns="177800" bIns="17780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C4B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30+  </a:t>
            </a:r>
            <a:r>
              <a:rPr lang="en-US" sz="1400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спутников в орбитальной группировке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813816" y="4361688"/>
            <a:ext cx="5394960" cy="658368"/>
          </a:xfrm>
          <a:prstGeom prst="roundRect">
            <a:avLst>
              <a:gd name="adj" fmla="val 16667"/>
            </a:avLst>
          </a:prstGeom>
          <a:solidFill>
            <a:srgbClr val="12304D"/>
          </a:solidFill>
          <a:ln w="12700">
            <a:solidFill>
              <a:srgbClr val="1F4A73"/>
            </a:solidFill>
          </a:ln>
        </p:spPr>
        <p:txBody>
          <a:bodyPr wrap="square" lIns="177800" tIns="177800" rIns="177800" bIns="17780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C4B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≈20 200 км  </a:t>
            </a:r>
            <a:r>
              <a:rPr lang="en-US" sz="1400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высота орбиты спутников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13816" y="5111496"/>
            <a:ext cx="5394960" cy="658368"/>
          </a:xfrm>
          <a:prstGeom prst="roundRect">
            <a:avLst>
              <a:gd name="adj" fmla="val 16667"/>
            </a:avLst>
          </a:prstGeom>
          <a:solidFill>
            <a:srgbClr val="12304D"/>
          </a:solidFill>
          <a:ln w="12700">
            <a:solidFill>
              <a:srgbClr val="1F4A73"/>
            </a:solidFill>
          </a:ln>
        </p:spPr>
        <p:txBody>
          <a:bodyPr wrap="square" lIns="177800" tIns="177800" rIns="177800" bIns="17780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C4B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4+  </a:t>
            </a:r>
            <a:r>
              <a:rPr lang="en-US" sz="1400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спутника нужны для расчёта положения и времени</a:t>
            </a:r>
            <a:endParaRPr lang="en-US" sz="2200" dirty="0"/>
          </a:p>
        </p:txBody>
      </p:sp>
      <p:sp>
        <p:nvSpPr>
          <p:cNvPr id="7" name="diagram_card"/>
          <p:cNvSpPr/>
          <p:nvPr/>
        </p:nvSpPr>
        <p:spPr>
          <a:xfrm>
            <a:off x="6583680" y="1554480"/>
            <a:ext cx="4791456" cy="4251960"/>
          </a:xfrm>
          <a:prstGeom prst="roundRect">
            <a:avLst>
              <a:gd name="adj" fmla="val 2581"/>
            </a:avLst>
          </a:prstGeom>
          <a:solidFill>
            <a:srgbClr val="12304D"/>
          </a:solidFill>
          <a:ln w="12700">
            <a:solidFill>
              <a:srgbClr val="1F4A73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583680" y="1737360"/>
            <a:ext cx="479145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dirty="0">
                <a:solidFill>
                  <a:srgbClr val="9DB4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Спутники GPS отправляют сигнал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7315200" y="2743200"/>
            <a:ext cx="1664208" cy="1325880"/>
          </a:xfrm>
          <a:prstGeom prst="line">
            <a:avLst/>
          </a:prstGeom>
          <a:noFill/>
          <a:ln w="19050">
            <a:solidFill>
              <a:srgbClr val="2EC4B6"/>
            </a:solidFill>
            <a:prstDash val="dash"/>
          </a:ln>
        </p:spPr>
      </p:sp>
      <p:sp>
        <p:nvSpPr>
          <p:cNvPr id="10" name="Shape 8"/>
          <p:cNvSpPr/>
          <p:nvPr/>
        </p:nvSpPr>
        <p:spPr>
          <a:xfrm>
            <a:off x="8412480" y="2743200"/>
            <a:ext cx="566928" cy="1325880"/>
          </a:xfrm>
          <a:prstGeom prst="line">
            <a:avLst/>
          </a:prstGeom>
          <a:noFill/>
          <a:ln w="19050">
            <a:solidFill>
              <a:srgbClr val="2EC4B6"/>
            </a:solidFill>
            <a:prstDash val="dash"/>
          </a:ln>
        </p:spPr>
      </p:sp>
      <p:sp>
        <p:nvSpPr>
          <p:cNvPr id="11" name="Shape 9"/>
          <p:cNvSpPr/>
          <p:nvPr/>
        </p:nvSpPr>
        <p:spPr>
          <a:xfrm flipH="1">
            <a:off x="8979408" y="2743200"/>
            <a:ext cx="530352" cy="1325880"/>
          </a:xfrm>
          <a:prstGeom prst="line">
            <a:avLst/>
          </a:prstGeom>
          <a:noFill/>
          <a:ln w="19050">
            <a:solidFill>
              <a:srgbClr val="2EC4B6"/>
            </a:solidFill>
            <a:prstDash val="dash"/>
          </a:ln>
        </p:spPr>
      </p:sp>
      <p:sp>
        <p:nvSpPr>
          <p:cNvPr id="12" name="Shape 10"/>
          <p:cNvSpPr/>
          <p:nvPr/>
        </p:nvSpPr>
        <p:spPr>
          <a:xfrm flipH="1">
            <a:off x="8979408" y="2743200"/>
            <a:ext cx="1627632" cy="1325880"/>
          </a:xfrm>
          <a:prstGeom prst="line">
            <a:avLst/>
          </a:prstGeom>
          <a:noFill/>
          <a:ln w="19050">
            <a:solidFill>
              <a:srgbClr val="2EC4B6"/>
            </a:solidFill>
            <a:prstDash val="dash"/>
          </a:ln>
        </p:spPr>
      </p:sp>
      <p:pic>
        <p:nvPicPr>
          <p:cNvPr id="13" name="Image 0" descr="Спутни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5160" y="2103120"/>
            <a:ext cx="640080" cy="640080"/>
          </a:xfrm>
          <a:prstGeom prst="rect">
            <a:avLst/>
          </a:prstGeom>
        </p:spPr>
      </p:pic>
      <p:pic>
        <p:nvPicPr>
          <p:cNvPr id="14" name="Image 1" descr="Спутни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2440" y="2103120"/>
            <a:ext cx="640080" cy="640080"/>
          </a:xfrm>
          <a:prstGeom prst="rect">
            <a:avLst/>
          </a:prstGeom>
        </p:spPr>
      </p:pic>
      <p:pic>
        <p:nvPicPr>
          <p:cNvPr id="15" name="Image 2" descr="Спутни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9720" y="2103120"/>
            <a:ext cx="640080" cy="640080"/>
          </a:xfrm>
          <a:prstGeom prst="rect">
            <a:avLst/>
          </a:prstGeom>
        </p:spPr>
      </p:pic>
      <p:pic>
        <p:nvPicPr>
          <p:cNvPr id="16" name="Image 3" descr="Спутни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0" y="2103120"/>
            <a:ext cx="640080" cy="640080"/>
          </a:xfrm>
          <a:prstGeom prst="rect">
            <a:avLst/>
          </a:prstGeom>
        </p:spPr>
      </p:pic>
      <p:pic>
        <p:nvPicPr>
          <p:cNvPr id="17" name="Image 4" descr="GPS-приёмник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3648" y="4069080"/>
            <a:ext cx="731520" cy="731520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6583680" y="4846320"/>
            <a:ext cx="479145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B70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GPS-приёмник</a:t>
            </a:r>
            <a:endParaRPr lang="en-US" sz="1600" dirty="0"/>
          </a:p>
        </p:txBody>
      </p:sp>
      <p:sp>
        <p:nvSpPr>
          <p:cNvPr id="19" name="Text 12"/>
          <p:cNvSpPr txBox="1"/>
          <p:nvPr/>
        </p:nvSpPr>
        <p:spPr>
          <a:xfrm>
            <a:off x="6949440" y="5166360"/>
            <a:ext cx="405993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считает расстояния до спутников и выдаёт широту, долготу, высоту и точное время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355080"/>
            <a:ext cx="493776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200">
                <a:solidFill>
                  <a:srgbClr val="7F98AE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813816" y="502920"/>
            <a:ext cx="10561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чего нужен GPS-приёмник</a:t>
            </a:r>
            <a:endParaRPr lang="en-US" sz="3600" dirty="0"/>
          </a:p>
        </p:txBody>
      </p:sp>
      <p:sp>
        <p:nvSpPr>
          <p:cNvPr id="3" name="card1"/>
          <p:cNvSpPr/>
          <p:nvPr/>
        </p:nvSpPr>
        <p:spPr>
          <a:xfrm>
            <a:off x="813816" y="1645920"/>
            <a:ext cx="3383280" cy="2057400"/>
          </a:xfrm>
          <a:prstGeom prst="roundRect">
            <a:avLst>
              <a:gd name="adj" fmla="val 5333"/>
            </a:avLst>
          </a:prstGeom>
          <a:solidFill>
            <a:srgbClr val="12304D"/>
          </a:solidFill>
          <a:ln w="12700">
            <a:solidFill>
              <a:srgbClr val="1F4A73"/>
            </a:solidFill>
            <a:prstDash val="solid"/>
          </a:ln>
        </p:spPr>
      </p:sp>
      <p:pic>
        <p:nvPicPr>
          <p:cNvPr id="4" name="Image 0" descr="Навигация и транспорт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136" y="1901952"/>
            <a:ext cx="457200" cy="457200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1088136" y="246888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Навигация и транспорт</a:t>
            </a:r>
            <a:endParaRPr lang="en-US" sz="1600" dirty="0"/>
          </a:p>
        </p:txBody>
      </p:sp>
      <p:sp>
        <p:nvSpPr>
          <p:cNvPr id="6" name="Text 3"/>
          <p:cNvSpPr txBox="1"/>
          <p:nvPr/>
        </p:nvSpPr>
        <p:spPr>
          <a:xfrm>
            <a:off x="1088136" y="2834640"/>
            <a:ext cx="2834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9DB4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Маршруты, пробки и точное время прибытия для водителей и логистики</a:t>
            </a:r>
            <a:endParaRPr lang="en-US" sz="1400" dirty="0"/>
          </a:p>
        </p:txBody>
      </p:sp>
      <p:sp>
        <p:nvSpPr>
          <p:cNvPr id="7" name="card2"/>
          <p:cNvSpPr/>
          <p:nvPr/>
        </p:nvSpPr>
        <p:spPr>
          <a:xfrm>
            <a:off x="4398264" y="1645920"/>
            <a:ext cx="3383280" cy="2057400"/>
          </a:xfrm>
          <a:prstGeom prst="roundRect">
            <a:avLst>
              <a:gd name="adj" fmla="val 5333"/>
            </a:avLst>
          </a:prstGeom>
          <a:solidFill>
            <a:srgbClr val="12304D"/>
          </a:solidFill>
          <a:ln w="12700">
            <a:solidFill>
              <a:srgbClr val="1F4A73"/>
            </a:solidFill>
            <a:prstDash val="solid"/>
          </a:ln>
        </p:spPr>
      </p:sp>
      <p:pic>
        <p:nvPicPr>
          <p:cNvPr id="8" name="Image 1" descr="Авиация и море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2584" y="1901952"/>
            <a:ext cx="457200" cy="457200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4672584" y="246888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Авиация и море</a:t>
            </a:r>
            <a:endParaRPr lang="en-US" sz="1600" dirty="0"/>
          </a:p>
        </p:txBody>
      </p:sp>
      <p:sp>
        <p:nvSpPr>
          <p:cNvPr id="10" name="Text 6"/>
          <p:cNvSpPr txBox="1"/>
          <p:nvPr/>
        </p:nvSpPr>
        <p:spPr>
          <a:xfrm>
            <a:off x="4672584" y="2834640"/>
            <a:ext cx="2834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9DB4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Прокладка курса и контроль положения самолётов и судов</a:t>
            </a:r>
            <a:endParaRPr lang="en-US" sz="1400" dirty="0"/>
          </a:p>
        </p:txBody>
      </p:sp>
      <p:sp>
        <p:nvSpPr>
          <p:cNvPr id="11" name="card3"/>
          <p:cNvSpPr/>
          <p:nvPr/>
        </p:nvSpPr>
        <p:spPr>
          <a:xfrm>
            <a:off x="7982712" y="1645920"/>
            <a:ext cx="3383280" cy="2057400"/>
          </a:xfrm>
          <a:prstGeom prst="roundRect">
            <a:avLst>
              <a:gd name="adj" fmla="val 5333"/>
            </a:avLst>
          </a:prstGeom>
          <a:solidFill>
            <a:srgbClr val="12304D"/>
          </a:solidFill>
          <a:ln w="12700">
            <a:solidFill>
              <a:srgbClr val="1F4A73"/>
            </a:solidFill>
            <a:prstDash val="solid"/>
          </a:ln>
        </p:spPr>
      </p:sp>
      <p:pic>
        <p:nvPicPr>
          <p:cNvPr id="12" name="Image 2" descr="Геодезия и картография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7032" y="1901952"/>
            <a:ext cx="457200" cy="457200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8257032" y="246888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Геодезия и картография</a:t>
            </a:r>
            <a:endParaRPr lang="en-US" sz="1600" dirty="0"/>
          </a:p>
        </p:txBody>
      </p:sp>
      <p:sp>
        <p:nvSpPr>
          <p:cNvPr id="14" name="Text 9"/>
          <p:cNvSpPr txBox="1"/>
          <p:nvPr/>
        </p:nvSpPr>
        <p:spPr>
          <a:xfrm>
            <a:off x="8257032" y="2834640"/>
            <a:ext cx="2834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9DB4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Съёмка участков и создание карт с точностью до сантиметров</a:t>
            </a:r>
            <a:endParaRPr lang="en-US" sz="1400" dirty="0"/>
          </a:p>
        </p:txBody>
      </p:sp>
      <p:sp>
        <p:nvSpPr>
          <p:cNvPr id="15" name="card4"/>
          <p:cNvSpPr/>
          <p:nvPr/>
        </p:nvSpPr>
        <p:spPr>
          <a:xfrm>
            <a:off x="813816" y="3886200"/>
            <a:ext cx="3383280" cy="2057400"/>
          </a:xfrm>
          <a:prstGeom prst="roundRect">
            <a:avLst>
              <a:gd name="adj" fmla="val 5333"/>
            </a:avLst>
          </a:prstGeom>
          <a:solidFill>
            <a:srgbClr val="12304D"/>
          </a:solidFill>
          <a:ln w="12700">
            <a:solidFill>
              <a:srgbClr val="1F4A73"/>
            </a:solidFill>
            <a:prstDash val="solid"/>
          </a:ln>
        </p:spPr>
      </p:sp>
      <p:pic>
        <p:nvPicPr>
          <p:cNvPr id="16" name="Image 3" descr="Сельское хозяйство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8136" y="4142232"/>
            <a:ext cx="457200" cy="45720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1088136" y="470916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Сельское хозяйство</a:t>
            </a:r>
            <a:endParaRPr lang="en-US" sz="1600" dirty="0"/>
          </a:p>
        </p:txBody>
      </p:sp>
      <p:sp>
        <p:nvSpPr>
          <p:cNvPr id="18" name="Text 12"/>
          <p:cNvSpPr txBox="1"/>
          <p:nvPr/>
        </p:nvSpPr>
        <p:spPr>
          <a:xfrm>
            <a:off x="1088136" y="5074920"/>
            <a:ext cx="2834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9DB4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Автопилот для техники и точное внесение удобрений</a:t>
            </a:r>
            <a:endParaRPr lang="en-US" sz="1400" dirty="0"/>
          </a:p>
        </p:txBody>
      </p:sp>
      <p:sp>
        <p:nvSpPr>
          <p:cNvPr id="19" name="card5"/>
          <p:cNvSpPr/>
          <p:nvPr/>
        </p:nvSpPr>
        <p:spPr>
          <a:xfrm>
            <a:off x="4398264" y="3886200"/>
            <a:ext cx="3383280" cy="2057400"/>
          </a:xfrm>
          <a:prstGeom prst="roundRect">
            <a:avLst>
              <a:gd name="adj" fmla="val 5333"/>
            </a:avLst>
          </a:prstGeom>
          <a:solidFill>
            <a:srgbClr val="12304D"/>
          </a:solidFill>
          <a:ln w="12700">
            <a:solidFill>
              <a:srgbClr val="1F4A73"/>
            </a:solidFill>
            <a:prstDash val="solid"/>
          </a:ln>
        </p:spPr>
      </p:sp>
      <p:pic>
        <p:nvPicPr>
          <p:cNvPr id="20" name="Image 4" descr="Туризм и спорт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2584" y="4142232"/>
            <a:ext cx="457200" cy="457200"/>
          </a:xfrm>
          <a:prstGeom prst="rect">
            <a:avLst/>
          </a:prstGeom>
        </p:spPr>
      </p:pic>
      <p:sp>
        <p:nvSpPr>
          <p:cNvPr id="21" name="Text 14"/>
          <p:cNvSpPr txBox="1"/>
          <p:nvPr/>
        </p:nvSpPr>
        <p:spPr>
          <a:xfrm>
            <a:off x="4672584" y="470916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Туризм и спорт</a:t>
            </a:r>
            <a:endParaRPr lang="en-US" sz="1600" dirty="0"/>
          </a:p>
        </p:txBody>
      </p:sp>
      <p:sp>
        <p:nvSpPr>
          <p:cNvPr id="22" name="Text 15"/>
          <p:cNvSpPr txBox="1"/>
          <p:nvPr/>
        </p:nvSpPr>
        <p:spPr>
          <a:xfrm>
            <a:off x="4672584" y="5074920"/>
            <a:ext cx="2834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9DB4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Запись маршрутов, темпа и дистанции в походах и тренировках</a:t>
            </a:r>
            <a:endParaRPr lang="en-US" sz="1400" dirty="0"/>
          </a:p>
        </p:txBody>
      </p:sp>
      <p:sp>
        <p:nvSpPr>
          <p:cNvPr id="23" name="card6"/>
          <p:cNvSpPr/>
          <p:nvPr/>
        </p:nvSpPr>
        <p:spPr>
          <a:xfrm>
            <a:off x="7982712" y="3886200"/>
            <a:ext cx="3383280" cy="2057400"/>
          </a:xfrm>
          <a:prstGeom prst="roundRect">
            <a:avLst>
              <a:gd name="adj" fmla="val 5333"/>
            </a:avLst>
          </a:prstGeom>
          <a:solidFill>
            <a:srgbClr val="12304D"/>
          </a:solidFill>
          <a:ln w="12700">
            <a:solidFill>
              <a:srgbClr val="1F4A73"/>
            </a:solidFill>
            <a:prstDash val="solid"/>
          </a:ln>
        </p:spPr>
      </p:sp>
      <p:pic>
        <p:nvPicPr>
          <p:cNvPr id="24" name="Image 5" descr="Точное время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57032" y="4142232"/>
            <a:ext cx="457200" cy="457200"/>
          </a:xfrm>
          <a:prstGeom prst="rect">
            <a:avLst/>
          </a:prstGeom>
        </p:spPr>
      </p:pic>
      <p:sp>
        <p:nvSpPr>
          <p:cNvPr id="25" name="Text 17"/>
          <p:cNvSpPr txBox="1"/>
          <p:nvPr/>
        </p:nvSpPr>
        <p:spPr>
          <a:xfrm>
            <a:off x="8257032" y="470916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Точное время</a:t>
            </a:r>
            <a:endParaRPr lang="en-US" sz="1600" dirty="0"/>
          </a:p>
        </p:txBody>
      </p:sp>
      <p:sp>
        <p:nvSpPr>
          <p:cNvPr id="26" name="Text 18"/>
          <p:cNvSpPr txBox="1"/>
          <p:nvPr/>
        </p:nvSpPr>
        <p:spPr>
          <a:xfrm>
            <a:off x="8257032" y="5074920"/>
            <a:ext cx="2834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9DB4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Синхронизация связи, банков и энергосетей по времени спутников</a:t>
            </a:r>
            <a:endParaRPr lang="en-US" sz="1400" dirty="0"/>
          </a:p>
        </p:txBody>
      </p:sp>
      <p:sp>
        <p:nvSpPr>
          <p:cNvPr id="2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355080"/>
            <a:ext cx="493776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200">
                <a:solidFill>
                  <a:srgbClr val="7F98AE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813816" y="502920"/>
            <a:ext cx="10561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Какие бывают GPS-приёмники</a:t>
            </a:r>
            <a:endParaRPr lang="en-US" sz="360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13816" y="1645920"/>
          <a:ext cx="10561320" cy="3520440"/>
        </p:xfrm>
        <a:graphic>
          <a:graphicData uri="http://schemas.openxmlformats.org/drawingml/2006/table">
            <a:tbl>
              <a:tblPr/>
              <a:tblGrid>
                <a:gridCol w="3474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8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4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B1F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Тип приёмника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2EC4B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B1F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Где применяют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2EC4B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0B1F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Точность (ориентировочно)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2EC4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Встроенные в смартфоны и часы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12304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Повседневная навигация, фитнес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12304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EC4B6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≈5 м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123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Автомобильные навигаторы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0F2A4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Дорожная навигация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0F2A4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EC4B6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≈3–5 м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0F2A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Туристические портативные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12304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Походы, охота, рыбалка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12304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EC4B6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≈3–5 м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123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GPS-трекеры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0F2A4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Мониторинг транспорта, детей, животных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0F2A4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EC4B6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≈5–10 м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0F2A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Авиационные и морские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12304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Навигация самолётов и судов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12304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EC4B6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≈1–3 м (с SBAS)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123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Геодезические (RTK)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0F2A4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F4F8F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Съёмка, строительство, точное земледелие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0F2A4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EC4B6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1–2 см</a:t>
                      </a:r>
                      <a:endParaRPr lang="en-US" sz="14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0F2A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Text 1"/>
          <p:cNvSpPr/>
          <p:nvPr/>
        </p:nvSpPr>
        <p:spPr>
          <a:xfrm>
            <a:off x="813816" y="5440680"/>
            <a:ext cx="10561320" cy="640080"/>
          </a:xfrm>
          <a:prstGeom prst="roundRect">
            <a:avLst>
              <a:gd name="adj" fmla="val 17143"/>
            </a:avLst>
          </a:prstGeom>
          <a:solidFill>
            <a:srgbClr val="12304D"/>
          </a:solidFill>
          <a:ln w="12700">
            <a:solidFill>
              <a:srgbClr val="1F4A73"/>
            </a:solidFill>
          </a:ln>
        </p:spPr>
        <p:txBody>
          <a:bodyPr wrap="square" lIns="177800" tIns="177800" rIns="177800" bIns="17780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B70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Ещё приёмники различают по числу систем: </a:t>
            </a:r>
            <a:r>
              <a:rPr lang="en-US" sz="1400" dirty="0">
                <a:solidFill>
                  <a:srgbClr val="F4F8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GPS, ГЛОНАСС, Galileo, BeiDou. Чем больше систем, тем выше точность и надёжность.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355080"/>
            <a:ext cx="493776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200">
                <a:solidFill>
                  <a:srgbClr val="7F98AE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PS">
  <a:themeElements>
    <a:clrScheme name="GPS">
      <a:dk1>
        <a:srgbClr val="0B1F33"/>
      </a:dk1>
      <a:lt1>
        <a:srgbClr val="F4F8FB"/>
      </a:lt1>
      <a:dk2>
        <a:srgbClr val="12304D"/>
      </a:dk2>
      <a:lt2>
        <a:srgbClr val="E3ECF4"/>
      </a:lt2>
      <a:accent1>
        <a:srgbClr val="2EC4B6"/>
      </a:accent1>
      <a:accent2>
        <a:srgbClr val="FFB703"/>
      </a:accent2>
      <a:accent3>
        <a:srgbClr val="1F4A73"/>
      </a:accent3>
      <a:accent4>
        <a:srgbClr val="12304D"/>
      </a:accent4>
      <a:accent5>
        <a:srgbClr val="5FA8D3"/>
      </a:accent5>
      <a:accent6>
        <a:srgbClr val="9DB4C8"/>
      </a:accent6>
      <a:hlink>
        <a:srgbClr val="2EC4B6"/>
      </a:hlink>
      <a:folHlink>
        <a:srgbClr val="9DB4C8"/>
      </a:folHlink>
    </a:clrScheme>
    <a:fontScheme name="G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378</Words>
  <Application>Microsoft Office PowerPoint</Application>
  <PresentationFormat>Широкоэкранный</PresentationFormat>
  <Paragraphs>54</Paragraphs>
  <Slides>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6" baseType="lpstr">
      <vt:lpstr>Arial</vt:lpstr>
      <vt:lpstr>Calibri</vt:lpstr>
      <vt:lpstr>GPS</vt:lpstr>
      <vt:lpstr>Что такое GPS-приёмник</vt:lpstr>
      <vt:lpstr>Для чего нужен GPS-приёмник</vt:lpstr>
      <vt:lpstr>Какие бывают GPS-приёмники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GPS-приёмник</dc:title>
  <dc:subject>Что такое GPS-приёмник, для чего он нужен и какие бывают</dc:subject>
  <dc:creator>PptxGenJS</dc:creator>
  <cp:lastModifiedBy>Azerty</cp:lastModifiedBy>
  <cp:revision>1</cp:revision>
  <dcterms:created xsi:type="dcterms:W3CDTF">2026-10-27T06:03:56Z</dcterms:created>
  <dcterms:modified xsi:type="dcterms:W3CDTF">2026-11-05T03:24:02Z</dcterms:modified>
</cp:coreProperties>
</file>